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7" r:id="rId7"/>
    <p:sldMasterId id="2147483658" r:id="rId8"/>
    <p:sldMasterId id="2147483659" r:id="rId9"/>
    <p:sldMasterId id="2147483660" r:id="rId10"/>
    <p:sldMasterId id="2147483661" r:id="rId11"/>
    <p:sldMasterId id="2147483663" r:id="rId12"/>
    <p:sldMasterId id="2147483664" r:id="rId13"/>
    <p:sldMasterId id="2147483665" r:id="rId14"/>
    <p:sldMasterId id="2147483666" r:id="rId15"/>
    <p:sldMasterId id="2147483668" r:id="rId16"/>
    <p:sldMasterId id="2147483841" r:id="rId17"/>
    <p:sldMasterId id="2147483853" r:id="rId18"/>
    <p:sldMasterId id="2147483877" r:id="rId19"/>
  </p:sldMasterIdLst>
  <p:notesMasterIdLst>
    <p:notesMasterId r:id="rId45"/>
  </p:notesMasterIdLst>
  <p:handoutMasterIdLst>
    <p:handoutMasterId r:id="rId46"/>
  </p:handoutMasterIdLst>
  <p:sldIdLst>
    <p:sldId id="559" r:id="rId20"/>
    <p:sldId id="607" r:id="rId21"/>
    <p:sldId id="613" r:id="rId22"/>
    <p:sldId id="614" r:id="rId23"/>
    <p:sldId id="615" r:id="rId24"/>
    <p:sldId id="616" r:id="rId25"/>
    <p:sldId id="617" r:id="rId26"/>
    <p:sldId id="618" r:id="rId27"/>
    <p:sldId id="619" r:id="rId28"/>
    <p:sldId id="620" r:id="rId29"/>
    <p:sldId id="621" r:id="rId30"/>
    <p:sldId id="622" r:id="rId31"/>
    <p:sldId id="636" r:id="rId32"/>
    <p:sldId id="637" r:id="rId33"/>
    <p:sldId id="624" r:id="rId34"/>
    <p:sldId id="602" r:id="rId35"/>
    <p:sldId id="627" r:id="rId36"/>
    <p:sldId id="629" r:id="rId37"/>
    <p:sldId id="642" r:id="rId38"/>
    <p:sldId id="635" r:id="rId39"/>
    <p:sldId id="600" r:id="rId40"/>
    <p:sldId id="638" r:id="rId41"/>
    <p:sldId id="639" r:id="rId42"/>
    <p:sldId id="640" r:id="rId43"/>
    <p:sldId id="641" r:id="rId4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CD1F4E-528C-417F-ACD9-70B21445960E}">
          <p14:sldIdLst>
            <p14:sldId id="559"/>
            <p14:sldId id="607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36"/>
            <p14:sldId id="637"/>
            <p14:sldId id="624"/>
            <p14:sldId id="602"/>
            <p14:sldId id="627"/>
            <p14:sldId id="629"/>
            <p14:sldId id="642"/>
            <p14:sldId id="635"/>
            <p14:sldId id="600"/>
            <p14:sldId id="638"/>
            <p14:sldId id="639"/>
            <p14:sldId id="640"/>
            <p14:sldId id="641"/>
          </p14:sldIdLst>
        </p14:section>
        <p14:section name="Untitled Section" id="{3E8A7FA8-EE57-44B5-9C80-7D294C98DB5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7A5"/>
    <a:srgbClr val="FBF870"/>
    <a:srgbClr val="B8CCE4"/>
    <a:srgbClr val="DBE5F1"/>
    <a:srgbClr val="FF5050"/>
    <a:srgbClr val="D8EEC0"/>
    <a:srgbClr val="008000"/>
    <a:srgbClr val="FCF98E"/>
    <a:srgbClr val="FA645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96686" autoAdjust="0"/>
  </p:normalViewPr>
  <p:slideViewPr>
    <p:cSldViewPr snapToGrid="0" snapToObjects="1">
      <p:cViewPr varScale="1">
        <p:scale>
          <a:sx n="102" d="100"/>
          <a:sy n="102" d="100"/>
        </p:scale>
        <p:origin x="5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ISDYNE2\Users%20Shared%20Folders\jchiarelli\My%20Documents\2015%20Priorities\WWTP\Copy%20of%20BMP_recording_g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energy consumption</a:t>
            </a:r>
            <a:r>
              <a:rPr lang="en-US" baseline="0"/>
              <a:t> [kWh/tds]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2E64-480A-8C10-CE67346B5101}"/>
              </c:ext>
            </c:extLst>
          </c:dPt>
          <c:cat>
            <c:strRef>
              <c:f>Sheet1!$B$3:$B$10</c:f>
              <c:strCache>
                <c:ptCount val="8"/>
                <c:pt idx="0">
                  <c:v>Ultrasound </c:v>
                </c:pt>
                <c:pt idx="1">
                  <c:v>Microsludge </c:v>
                </c:pt>
                <c:pt idx="2">
                  <c:v>OpenCEL </c:v>
                </c:pt>
                <c:pt idx="3">
                  <c:v>Thermal hydrolysis </c:v>
                </c:pt>
                <c:pt idx="4">
                  <c:v>Enzyme hydrolysis</c:v>
                </c:pt>
                <c:pt idx="5">
                  <c:v>Thermophilic digestion</c:v>
                </c:pt>
                <c:pt idx="6">
                  <c:v>Cell Rupture </c:v>
                </c:pt>
                <c:pt idx="7">
                  <c:v>CFC™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675</c:v>
                </c:pt>
                <c:pt idx="1">
                  <c:v>555</c:v>
                </c:pt>
                <c:pt idx="2">
                  <c:v>407</c:v>
                </c:pt>
                <c:pt idx="3">
                  <c:v>310</c:v>
                </c:pt>
                <c:pt idx="4">
                  <c:v>304</c:v>
                </c:pt>
                <c:pt idx="5">
                  <c:v>178</c:v>
                </c:pt>
                <c:pt idx="6">
                  <c:v>204</c:v>
                </c:pt>
                <c:pt idx="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64-480A-8C10-CE67346B5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87872"/>
        <c:axId val="125191296"/>
      </c:barChart>
      <c:catAx>
        <c:axId val="89887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5191296"/>
        <c:crosses val="autoZero"/>
        <c:auto val="1"/>
        <c:lblAlgn val="ctr"/>
        <c:lblOffset val="100"/>
        <c:noMultiLvlLbl val="0"/>
      </c:catAx>
      <c:valAx>
        <c:axId val="1251912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9887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19719214785651"/>
          <c:y val="5.7195954771056455E-2"/>
          <c:w val="0.76869292705599301"/>
          <c:h val="0.7341100371932181"/>
        </c:manualLayout>
      </c:layout>
      <c:lineChart>
        <c:grouping val="standard"/>
        <c:varyColors val="0"/>
        <c:ser>
          <c:idx val="0"/>
          <c:order val="0"/>
          <c:tx>
            <c:strRef>
              <c:f>DATA!$A$132</c:f>
              <c:strCache>
                <c:ptCount val="1"/>
                <c:pt idx="0">
                  <c:v>Control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DATA!$B$124:$J$124</c:f>
              <c:numCache>
                <c:formatCode>General</c:formatCode>
                <c:ptCount val="9"/>
                <c:pt idx="0">
                  <c:v>24</c:v>
                </c:pt>
                <c:pt idx="1">
                  <c:v>48</c:v>
                </c:pt>
                <c:pt idx="2">
                  <c:v>96</c:v>
                </c:pt>
                <c:pt idx="3">
                  <c:v>144</c:v>
                </c:pt>
                <c:pt idx="4">
                  <c:v>264</c:v>
                </c:pt>
                <c:pt idx="5">
                  <c:v>360</c:v>
                </c:pt>
                <c:pt idx="6">
                  <c:v>480</c:v>
                </c:pt>
                <c:pt idx="7">
                  <c:v>600</c:v>
                </c:pt>
                <c:pt idx="8">
                  <c:v>720</c:v>
                </c:pt>
              </c:numCache>
            </c:numRef>
          </c:cat>
          <c:val>
            <c:numRef>
              <c:f>DATA!$B$125:$J$125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BF-4033-84F4-A1FA12B3E552}"/>
            </c:ext>
          </c:extLst>
        </c:ser>
        <c:ser>
          <c:idx val="2"/>
          <c:order val="1"/>
          <c:tx>
            <c:strRef>
              <c:f>DATA!$A$134</c:f>
              <c:strCache>
                <c:ptCount val="1"/>
                <c:pt idx="0">
                  <c:v>500 CAV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DATA!$B$124:$J$124</c:f>
              <c:numCache>
                <c:formatCode>General</c:formatCode>
                <c:ptCount val="9"/>
                <c:pt idx="0">
                  <c:v>24</c:v>
                </c:pt>
                <c:pt idx="1">
                  <c:v>48</c:v>
                </c:pt>
                <c:pt idx="2">
                  <c:v>96</c:v>
                </c:pt>
                <c:pt idx="3">
                  <c:v>144</c:v>
                </c:pt>
                <c:pt idx="4">
                  <c:v>264</c:v>
                </c:pt>
                <c:pt idx="5">
                  <c:v>360</c:v>
                </c:pt>
                <c:pt idx="6">
                  <c:v>480</c:v>
                </c:pt>
                <c:pt idx="7">
                  <c:v>600</c:v>
                </c:pt>
                <c:pt idx="8">
                  <c:v>720</c:v>
                </c:pt>
              </c:numCache>
            </c:numRef>
          </c:cat>
          <c:val>
            <c:numRef>
              <c:f>DATA!$B$127:$J$127</c:f>
              <c:numCache>
                <c:formatCode>0.00%</c:formatCode>
                <c:ptCount val="9"/>
                <c:pt idx="0">
                  <c:v>3.1194894816176655E-2</c:v>
                </c:pt>
                <c:pt idx="1">
                  <c:v>6.6580331095081657E-2</c:v>
                </c:pt>
                <c:pt idx="2">
                  <c:v>8.7404090616717278E-2</c:v>
                </c:pt>
                <c:pt idx="3">
                  <c:v>0.15770738024741093</c:v>
                </c:pt>
                <c:pt idx="4">
                  <c:v>0.22340249070265705</c:v>
                </c:pt>
                <c:pt idx="5">
                  <c:v>0.27030303685980472</c:v>
                </c:pt>
                <c:pt idx="6">
                  <c:v>0.27384009361567374</c:v>
                </c:pt>
                <c:pt idx="7">
                  <c:v>0.28266374007590689</c:v>
                </c:pt>
                <c:pt idx="8">
                  <c:v>0.28686710143070027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BF-4033-84F4-A1FA12B3E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029760"/>
        <c:axId val="39048320"/>
      </c:lineChart>
      <c:catAx>
        <c:axId val="3902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048320"/>
        <c:crosses val="autoZero"/>
        <c:auto val="1"/>
        <c:lblAlgn val="ctr"/>
        <c:lblOffset val="100"/>
        <c:noMultiLvlLbl val="0"/>
      </c:catAx>
      <c:valAx>
        <c:axId val="39048320"/>
        <c:scaling>
          <c:orientation val="minMax"/>
          <c:max val="0.35000000000000003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crossAx val="39029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050470253718284"/>
          <c:y val="0.90376833227600106"/>
          <c:w val="0.28614460301837275"/>
          <c:h val="7.397967434165515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06EAE7-27AB-45CC-969E-8DC1A292664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16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7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653D03-3E91-4AC6-88F3-070A68CAA3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15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B4A27-9084-4B00-AB0F-4165EE87F2B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889" indent="-28309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0453" indent="-22647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251" indent="-22647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431" indent="-22647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0318" indent="-2264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6205" indent="-2264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2092" indent="-2264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7979" indent="-2264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FA9A5E-EE5D-44D4-8632-40B1C12DA2B7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1" rIns="91407" bIns="45701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6EE53B-5428-46A6-B561-F53C546AC983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889" indent="-28309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0453" indent="-22647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251" indent="-22647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431" indent="-22647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0318" indent="-2264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6205" indent="-2264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2092" indent="-2264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7979" indent="-2264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7A405B-6194-4407-862C-656B38F0218E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1" rIns="91407" bIns="45701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79CF9A-876A-4FDB-863E-39A5A6BC0E58}" type="slidenum">
              <a:rPr lang="en-US" altLang="en-US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6DF7D-3558-4303-BE64-95B5D97986E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7BEC2-E1E7-4B9E-BBEE-354B52CCF37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E1784-B0A2-477C-A073-B34C6C9DC3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38400"/>
            <a:ext cx="38481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438400"/>
            <a:ext cx="38481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3E283-8B9E-40D9-8940-4335113D5F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83D0E-7A0F-4781-B586-60F2F6F25C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5B47C-D701-4F7F-B869-1E029854F4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5AEF1-3CC2-42F6-BDE6-947276067FC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0A46F-05A1-477F-8429-B6557952513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076FC-4269-42D9-A87C-67E1ABE0865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0BDA6-96F7-4E14-B5EF-120DBEB86B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1924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619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457200"/>
            <a:ext cx="20574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6019800" cy="5135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2682E-307D-4DD7-8646-E99F16F6C62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AAFF89-5F0A-4ADF-8ACE-81A7B3E9E4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5B99D-F9D2-436A-A2E9-F2C01DAFFEB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0FEB0-3A3E-48EC-96ED-881D8308201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424D6-9A95-49E9-8270-4C2DE550674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34CAB-C73B-4F2A-8845-B12697B2315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463CD-CEB8-4A02-8381-464918CB307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1CFD6-4616-4E82-AA54-66FC1E47335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435E7-644F-4FCD-A301-9A67120F86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DB794-8282-4B31-967E-C7642FB912B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EE52E-EA2A-452F-9B35-F22B95FB85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1924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619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07293-0F24-4CCB-8BE1-00627218691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08B2-6332-4EA2-A96D-A592A0059B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A67D0-714C-4BA6-BF0B-DA7CA12B2B5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28098-D58E-4E18-9D1E-54EFA725DB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684F7-B5BF-4C76-BEC2-C63DA506C3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9F848-12ED-4174-A1E5-23865132E1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E5DAA-4BCF-40BA-A569-F51638800BA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AE44B-C164-46AB-900E-94FD7E028DB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93EF4-291E-41E2-B1B2-015C8B4C84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01D03-A761-4BB3-8B79-25D2BB4310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A8A20-1977-47EB-8516-2074172C197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B76D1-8654-429D-B719-3D48805447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CEFF7-3880-449B-8A5B-0E6B5A2B5E6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AC479-4783-4F06-A77B-948A6816D0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09CA4-EAA4-4B1E-9313-16B3935C8C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49F44-A1B2-410B-B1AC-601BC4ED2CE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9C732-5E97-4FB5-81DC-3D7A17BFFF2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8BB55-94B1-483B-BF4B-11B040EA7E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0AD37-5CC1-4CFD-AD3B-F67A3C714B2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B9C1E-84D5-4153-ABBA-EE84A6E54E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9213F-7E1F-4031-8779-B08DE85551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A6FA5-7C2D-4E6F-A1B6-51295E4382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DFF62-CC4C-494C-8D30-3FB9E108AE4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D1ADB-E8B1-4A43-82A2-96C7500B70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BB2DE-8EA8-4D87-85B0-EF6602456D7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04559-356C-4D10-8EC5-E63A2F5728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8866-8742-4D8F-B7D1-DED182E029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BDADC-87CB-4949-9999-2818C96C81F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8C2EB-D88A-438E-B1B6-85805864DBB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1CDA4-C306-43B1-8F58-53B47851D16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080EB-A2B3-4242-A230-0CC828B353B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C1684-DD90-4E50-985B-00DB61484B1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8D7D4-8AAE-46E5-B003-33739FA336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A753D-EEA6-49A7-B663-4EBC990E89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1D4E02-8E38-4639-B4DF-A6ECC4CE82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4EFBE-8BC6-476E-B015-BE9F72400DC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EF01C-2E07-45A6-8CE9-7BB335ACD9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4605E-08A6-4ABA-91D1-F8AB1E8BDE4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 bwMode="auto">
          <a:xfrm>
            <a:off x="2636224" y="6368057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F0E80-8E9F-4B58-8421-9ABC877948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F48AA-5740-4265-A72A-F98155235DA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2636224" y="6368057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F0E80-8E9F-4B58-8421-9ABC877948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36224" y="6368057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BF0E80-8E9F-4B58-8421-9ABC87794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D5ECD-83E9-4DF3-A9B8-4F72F7BFA1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2137E-EDFE-4C01-A9B6-ED0075C856A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ADED0-8367-4A65-BE77-5F6200521AF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 bwMode="auto">
          <a:xfrm>
            <a:off x="2636224" y="6368057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F0E80-8E9F-4B58-8421-9ABC877948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E86DB-9653-4852-BB5A-5F9D65FCC9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1924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619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81FD2-72CB-43AC-BB49-23D5C857DA9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35B730-1556-404B-81ED-A3DE6A9783D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5EEA3-526E-4557-B3EA-8399F4EB2F0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43108-C622-4A20-B684-930A3A21C3E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D1CA4-4263-452E-B01E-DCA3CB8FE1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74BE4-31C8-4A20-ADE2-B8E39005994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BD69F-D980-4637-A1BE-4774EFB2E4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CE5C3-019F-4CF9-A54A-C44A8AF47A9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C015E-2577-42D1-BF80-1B05C18EAE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AB8D-9A15-491A-BA7B-47DC0C604A3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B7D83-2B49-47C0-9B69-B1B69FF9F61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1924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619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26EB0-3DF7-4B62-B0E0-5F4C1CE2CB8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1D4E02-8E38-4639-B4DF-A6ECC4CE82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4EFBE-8BC6-476E-B015-BE9F72400D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EF01C-2E07-45A6-8CE9-7BB335ACD9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4605E-08A6-4ABA-91D1-F8AB1E8BD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F48AA-5740-4265-A72A-F98155235D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F0E80-8E9F-4B58-8421-9ABC877948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D5ECD-83E9-4DF3-A9B8-4F72F7BFA1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2137E-EDFE-4C01-A9B6-ED0075C856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ADED0-8367-4A65-BE77-5F6200521A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E86DB-9653-4852-BB5A-5F9D65FCC9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1924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619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81FD2-72CB-43AC-BB49-23D5C857DA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2137E-EDFE-4C01-A9B6-ED0075C856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E86DB-9653-4852-BB5A-5F9D65FCC9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1924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619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81FD2-72CB-43AC-BB49-23D5C857DA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1D4E02-8E38-4639-B4DF-A6ECC4CE82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4EFBE-8BC6-476E-B015-BE9F72400D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4528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EF01C-2E07-45A6-8CE9-7BB335ACD9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2979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4605E-08A6-4ABA-91D1-F8AB1E8BD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 bwMode="auto">
          <a:xfrm>
            <a:off x="2636224" y="6368057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AEBF0E80-8E9F-4B58-8421-9ABC8779489A}" type="slidenum">
              <a:rPr lang="en-US" sz="14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794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F48AA-5740-4265-A72A-F98155235D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2636224" y="6368057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AEBF0E80-8E9F-4B58-8421-9ABC8779489A}" type="slidenum">
              <a:rPr lang="en-US" sz="14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0966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36224" y="6368057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BF0E80-8E9F-4B58-8421-9ABC8779489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6296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D5ECD-83E9-4DF3-A9B8-4F72F7BFA1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7552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2137E-EDFE-4C01-A9B6-ED0075C856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772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ADED0-8367-4A65-BE77-5F6200521A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 bwMode="auto">
          <a:xfrm>
            <a:off x="2636224" y="6368057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r">
              <a:defRPr/>
            </a:pPr>
            <a:fld id="{AEBF0E80-8E9F-4B58-8421-9ABC8779489A}" type="slidenum">
              <a:rPr lang="en-US" sz="14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924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E86DB-9653-4852-BB5A-5F9D65FCC9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4367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1924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619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81FD2-72CB-43AC-BB49-23D5C857DA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81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BE9A40-4F67-44FB-885D-16F4125650F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BB13CF-EDD5-4D2F-B876-242CDA44F88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C308FF-2640-49B8-B900-BB252B70C9D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AD60B8-D948-461A-9AE8-73B415F20FC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BB89BD-8875-4741-B49A-546FC32D5FF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A64C7-14E6-4D65-9347-54779FF632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50D18-C486-4F3E-878B-E28F073942E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F8435-4C16-42A6-8BE7-F171042C80B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3BBE52-DD4B-48F3-8D01-1910D64563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816739-D1E2-4A41-9B4B-B30D863EC4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D0A53-19D4-4EE0-964A-E207C237B1C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6E8C2-8BA5-48AF-A899-95DC5FE984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80D30-C476-4327-8C26-0756BAA366E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1208C-8224-4F81-A74B-AE7A2744A4B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58DDB-5B9D-4FC1-9B33-1B7D5D61FCA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3E928-B638-4B75-AE5A-DE1ADE1B17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3D827-088E-438D-A0ED-D521858AD31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EEC40-4681-408C-AE63-BD959609FED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9B9E8-D5EC-4D03-B1D4-9EB2AD7AE5E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0601-A6FF-4E05-9224-4F3DD1C7FE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A05D-20AF-499F-B6F0-32ACCD0C79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491A7-2672-4FF0-AD8C-5049B8BF56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1F9F2-42F4-4347-8E6A-D0583C18477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0C060-F84E-4FA8-B377-486D8A84476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38400"/>
            <a:ext cx="38481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438400"/>
            <a:ext cx="38481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464E8-D1C9-4414-A297-2DC061B064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92B17-C04B-4571-ACCC-940342EA32F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FAB1E-5FAE-4720-895F-DC8DC10A44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27916-C0E9-4DBA-B3E2-3244A902E6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E080C-45B0-45B7-B2B9-1B530447CAA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D66B2-818B-45D8-9D0B-52A4950476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78701-70BF-45FE-8379-A3B2ED4169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457200"/>
            <a:ext cx="20574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6019800" cy="5135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C90EE-6B6A-4190-8BA7-CCEA95769A6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052326-4A8D-47EB-BD5A-E116F0A9DB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E427F-DC60-490C-85A3-74686CCCE3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66644-8F15-4D46-9A72-D18D486F4F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A73AA-66C4-4D7D-98E5-2F98E2A52D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56363-41F7-48F5-B014-1047D2A720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306D4-ABDF-418F-8A6C-C9E999E880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4B71A-B052-41D7-BCE2-6E4FCEA7204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93BE-7BE3-4D9D-9484-2087AAC44D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3FEAD-4877-49AD-B8CA-53A12631B4C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0654A-4374-486A-9358-4F1BB6C7BDD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1924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619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9CC63-1ED7-408B-A9DE-1C11B0075EB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9BE5F-4865-428A-8E7B-76445AF447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21D30-231D-4B33-BC02-32CE8A15DF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87BEE-A514-4A49-B4A7-8CF781E6B5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CDD81-C350-402B-B33E-1B162888F5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64251-95E5-49A2-AD34-73954A6D9E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F542C-71F6-4205-B370-F05D63FC5E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A5262-DA9E-4364-89C0-D880F293C5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38C5E-4B56-4105-A5B6-868B071B8C4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6F080-F4BD-4942-9539-83B7CFFB437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8F899-C1EB-46B1-A9DC-C6B69CEAD1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048B-109B-48AB-BF94-4518E832A6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52460-FB2A-41CC-B4AB-90E839A499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43B4E-D44E-40BE-928B-96728DDD39E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81A92-6D94-4208-A099-8E8962A8B37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E07D7-0529-4326-8E4E-FDB3D7A21E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CF622-5808-423D-AB9E-196C06523E9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A135A-1D8A-4CFB-B12B-2F3EF8350E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801C1-D13F-4E5E-B64F-FE21A6D638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3F709-3515-4058-A0BE-1CE058A6AEE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0812F-2CB3-4927-BFA5-5F3CCB670E8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C2106-75E2-4795-BA55-89791E67C2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B703E-7547-4BFA-AFF2-33D74C298AD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3FEFB-325B-4545-BA82-131F3F3926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D9D50-0AEF-4E08-9F13-F9E3220392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D3F7-5167-44EE-BE28-323CA43C71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0DC2B-3EF8-4192-B485-7DEEB5039EC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CF031-519B-475D-9BDF-102F60A62A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6983B-C9C1-42EB-A5C4-EEB11884D1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A7A0E-B8BC-42FE-A67E-331A1C3F1E8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450B7-8AD1-43E4-B67A-328AE8BA1FC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ED43F-14A1-43D2-9E24-A172684ED7E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25155-9B89-4188-85DC-434F03EDAE5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2267B-00CE-4606-B153-2B42A8BEDF9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pic>
        <p:nvPicPr>
          <p:cNvPr id="4103" name="Picture 7" descr="Arisdyne Systems logo  low re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6140450"/>
            <a:ext cx="1804988" cy="693738"/>
          </a:xfrm>
          <a:prstGeom prst="rect">
            <a:avLst/>
          </a:prstGeom>
          <a:noFill/>
        </p:spPr>
      </p:pic>
      <p:pic>
        <p:nvPicPr>
          <p:cNvPr id="4104" name="Picture 8" descr="Funnel_cr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" cy="6858000"/>
          </a:xfrm>
          <a:prstGeom prst="rect">
            <a:avLst/>
          </a:prstGeom>
          <a:noFill/>
        </p:spPr>
      </p:pic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447800" y="1295400"/>
            <a:ext cx="7239000" cy="0"/>
          </a:xfrm>
          <a:prstGeom prst="line">
            <a:avLst/>
          </a:prstGeom>
          <a:noFill/>
          <a:ln w="22225">
            <a:solidFill>
              <a:srgbClr val="FFD21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SzPct val="9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SzPct val="12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D215"/>
        </a:buClr>
        <a:buSzPct val="10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D215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unnel_fullview_dark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2400" y="0"/>
            <a:ext cx="9296400" cy="69723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38400"/>
            <a:ext cx="7848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CCDCA6-A8A9-4264-8CBF-1B8C59C73F4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D215"/>
        </a:buClr>
        <a:buFont typeface="Wingdings" pitchFamily="2" charset="2"/>
        <a:buChar char="q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D215"/>
        </a:buClr>
        <a:buFont typeface="Wingdings" pitchFamily="2" charset="2"/>
        <a:buChar char="§"/>
        <a:defRPr sz="28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D215"/>
        </a:buClr>
        <a:buFont typeface="Arial" charset="0"/>
        <a:buChar char="–"/>
        <a:defRPr sz="2400"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AE1EB0-F4DA-4DFD-BD16-59ED36AC85B1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2535" name="Picture 7" descr="Arisdyne Systems logo  low re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6140450"/>
            <a:ext cx="1804988" cy="693738"/>
          </a:xfrm>
          <a:prstGeom prst="rect">
            <a:avLst/>
          </a:prstGeom>
          <a:noFill/>
        </p:spPr>
      </p:pic>
      <p:pic>
        <p:nvPicPr>
          <p:cNvPr id="22536" name="Picture 8" descr="Funnel_cr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" cy="6858000"/>
          </a:xfrm>
          <a:prstGeom prst="rect">
            <a:avLst/>
          </a:prstGeom>
          <a:noFill/>
        </p:spPr>
      </p:pic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447800" y="1295400"/>
            <a:ext cx="7239000" cy="0"/>
          </a:xfrm>
          <a:prstGeom prst="line">
            <a:avLst/>
          </a:prstGeom>
          <a:noFill/>
          <a:ln w="22225">
            <a:solidFill>
              <a:srgbClr val="FFD21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D02B7D-FBE5-4AED-A4DB-09E75C90A08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737AD-5344-4A3B-BDBF-E454B4FC98D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6079B6-9F80-4F38-8799-0B92F9FEAD1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7C3752-73D8-4A89-B073-B184CE561017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6871" name="Picture 7" descr="Arisdyne Systems logo  low re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6140450"/>
            <a:ext cx="1804988" cy="693738"/>
          </a:xfrm>
          <a:prstGeom prst="rect">
            <a:avLst/>
          </a:prstGeom>
          <a:noFill/>
        </p:spPr>
      </p:pic>
      <p:pic>
        <p:nvPicPr>
          <p:cNvPr id="36872" name="Picture 8" descr="Funnel_cr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" cy="6858000"/>
          </a:xfrm>
          <a:prstGeom prst="rect">
            <a:avLst/>
          </a:prstGeom>
          <a:noFill/>
        </p:spPr>
      </p:pic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1447800" y="1295400"/>
            <a:ext cx="7239000" cy="0"/>
          </a:xfrm>
          <a:prstGeom prst="line">
            <a:avLst/>
          </a:prstGeom>
          <a:noFill/>
          <a:ln w="22225">
            <a:solidFill>
              <a:srgbClr val="FFD21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SzPct val="9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SzPct val="12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D215"/>
        </a:buClr>
        <a:buSzPct val="10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D215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86FD32-5B29-4539-ADF5-8110F84DD007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8919" name="Picture 7" descr="Arisdyne Systems logo  low re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6140450"/>
            <a:ext cx="1804988" cy="693738"/>
          </a:xfrm>
          <a:prstGeom prst="rect">
            <a:avLst/>
          </a:prstGeom>
          <a:noFill/>
        </p:spPr>
      </p:pic>
      <p:pic>
        <p:nvPicPr>
          <p:cNvPr id="38920" name="Picture 8" descr="Funnel_cr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" cy="6858000"/>
          </a:xfrm>
          <a:prstGeom prst="rect">
            <a:avLst/>
          </a:prstGeom>
          <a:noFill/>
        </p:spPr>
      </p:pic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1447800" y="1295400"/>
            <a:ext cx="7239000" cy="0"/>
          </a:xfrm>
          <a:prstGeom prst="line">
            <a:avLst/>
          </a:prstGeom>
          <a:noFill/>
          <a:ln w="22225">
            <a:solidFill>
              <a:srgbClr val="FFD21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7C3752-73D8-4A89-B073-B184CE5610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6871" name="Picture 7" descr="Arisdyne Systems logo  low re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6140450"/>
            <a:ext cx="1804988" cy="693738"/>
          </a:xfrm>
          <a:prstGeom prst="rect">
            <a:avLst/>
          </a:prstGeom>
          <a:noFill/>
        </p:spPr>
      </p:pic>
      <p:pic>
        <p:nvPicPr>
          <p:cNvPr id="36872" name="Picture 8" descr="Funnel_cr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" cy="6858000"/>
          </a:xfrm>
          <a:prstGeom prst="rect">
            <a:avLst/>
          </a:prstGeom>
          <a:noFill/>
        </p:spPr>
      </p:pic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1447800" y="1295400"/>
            <a:ext cx="7239000" cy="0"/>
          </a:xfrm>
          <a:prstGeom prst="line">
            <a:avLst/>
          </a:prstGeom>
          <a:noFill/>
          <a:ln w="22225">
            <a:solidFill>
              <a:srgbClr val="FFD21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SzPct val="9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SzPct val="12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D215"/>
        </a:buClr>
        <a:buSzPct val="10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D215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7C3752-73D8-4A89-B073-B184CE5610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6871" name="Picture 7" descr="Arisdyne Systems logo  low re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6140450"/>
            <a:ext cx="1804988" cy="693738"/>
          </a:xfrm>
          <a:prstGeom prst="rect">
            <a:avLst/>
          </a:prstGeom>
          <a:noFill/>
        </p:spPr>
      </p:pic>
      <p:pic>
        <p:nvPicPr>
          <p:cNvPr id="36872" name="Picture 8" descr="Funnel_cr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" cy="6858000"/>
          </a:xfrm>
          <a:prstGeom prst="rect">
            <a:avLst/>
          </a:prstGeom>
          <a:noFill/>
        </p:spPr>
      </p:pic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1447800" y="1295400"/>
            <a:ext cx="7239000" cy="0"/>
          </a:xfrm>
          <a:prstGeom prst="line">
            <a:avLst/>
          </a:prstGeom>
          <a:noFill/>
          <a:ln w="22225">
            <a:solidFill>
              <a:srgbClr val="FFD21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SzPct val="9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SzPct val="12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D215"/>
        </a:buClr>
        <a:buSzPct val="10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D215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7C3752-73D8-4A89-B073-B184CE5610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6871" name="Picture 7" descr="Arisdyne Systems logo  low re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6140450"/>
            <a:ext cx="1804988" cy="693738"/>
          </a:xfrm>
          <a:prstGeom prst="rect">
            <a:avLst/>
          </a:prstGeom>
          <a:noFill/>
        </p:spPr>
      </p:pic>
      <p:pic>
        <p:nvPicPr>
          <p:cNvPr id="36872" name="Picture 8" descr="Funnel_cr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" cy="6858000"/>
          </a:xfrm>
          <a:prstGeom prst="rect">
            <a:avLst/>
          </a:prstGeom>
          <a:noFill/>
        </p:spPr>
      </p:pic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1447800" y="1295400"/>
            <a:ext cx="7239000" cy="0"/>
          </a:xfrm>
          <a:prstGeom prst="line">
            <a:avLst/>
          </a:prstGeom>
          <a:noFill/>
          <a:ln w="22225">
            <a:solidFill>
              <a:srgbClr val="FFD21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1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SzPct val="9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SzPct val="12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D215"/>
        </a:buClr>
        <a:buSzPct val="105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D215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2BEE5E-F4B5-4129-A432-DA2F42382B1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unnel_fullview_dark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2400" y="0"/>
            <a:ext cx="9296400" cy="69723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38400"/>
            <a:ext cx="7848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486BE5-57AD-4914-A903-BE17AF60A0C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D215"/>
        </a:buClr>
        <a:buFont typeface="Wingdings" pitchFamily="2" charset="2"/>
        <a:buChar char="q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D215"/>
        </a:buClr>
        <a:buFont typeface="Wingdings" pitchFamily="2" charset="2"/>
        <a:buChar char="§"/>
        <a:defRPr sz="28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D215"/>
        </a:buClr>
        <a:buFont typeface="Arial" charset="0"/>
        <a:buChar char="–"/>
        <a:defRPr sz="2400"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CB3664-96D3-4FA1-8944-9E6858C6B667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1271" name="Picture 7" descr="Arisdyne Systems logo  low re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6140450"/>
            <a:ext cx="1804988" cy="693738"/>
          </a:xfrm>
          <a:prstGeom prst="rect">
            <a:avLst/>
          </a:prstGeom>
          <a:noFill/>
        </p:spPr>
      </p:pic>
      <p:pic>
        <p:nvPicPr>
          <p:cNvPr id="11272" name="Picture 8" descr="Funnel_cr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" cy="6858000"/>
          </a:xfrm>
          <a:prstGeom prst="rect">
            <a:avLst/>
          </a:prstGeom>
          <a:noFill/>
        </p:spPr>
      </p:pic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1447800" y="1295400"/>
            <a:ext cx="7239000" cy="0"/>
          </a:xfrm>
          <a:prstGeom prst="line">
            <a:avLst/>
          </a:prstGeom>
          <a:noFill/>
          <a:ln w="22225">
            <a:solidFill>
              <a:srgbClr val="FFD21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495680-A102-43C4-8437-9A79715E7ED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FFCAE9-5B52-4816-AE42-AAC8C65357B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5869D1-9F27-4C46-8B60-C3F3836FE77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sdyne.com/" TargetMode="External"/><Relationship Id="rId2" Type="http://schemas.openxmlformats.org/officeDocument/2006/relationships/hyperlink" Target="mailto:preimers@arisdyne.co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uact=8&amp;docid=EVtksdnbCW6kXM&amp;tbnid=aOPWniURPwulZM:&amp;ved=0CAUQjRw&amp;url=https://notendur.hi.is/eme1/skoli/edl_h05/masteringphysics/14/VenturiMeterwithTwoTubes.htm&amp;ei=-retU4zgB5CvyASKhoLACg&amp;bvm=bv.69837884,d.aWw&amp;psig=AFQjCNFTkWcUm5PqCh0ZPZT1slesc6yzJw&amp;ust=140398009765384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www.google.com/url?sa=i&amp;rct=j&amp;q=&amp;esrc=s&amp;frm=1&amp;source=images&amp;cd=&amp;cad=rja&amp;uact=8&amp;docid=vrARdbMLB70acM&amp;tbnid=jEjAibmxjTR5RM:&amp;ved=0CAUQjRw&amp;url=http://kids.britannica.com/comptons/art-179570/As-atmospheric-pressure-steadily-becomes-lower-at-increasing-heights-above&amp;ei=MLmtU6TGJ8enyATbi4CICw&amp;bvm=bv.69837884,d.aWw&amp;psig=AFQjCNEdtlhV0Sw70sGs6q4d_DL4yOxXHw&amp;ust=1403980330960308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BTbI25-_SMEbkM&amp;tbnid=11tmTPuVU84YTM:&amp;ved=0CAUQjRw&amp;url=http://www.process-heating.com/articles/84937-process-heating-by-direct-steam-injection&amp;ei=OOoFVKecMM6gyATf1oLACw&amp;bvm=bv.74115972,d.aWw&amp;psig=AFQjCNHkh95TII3HIsYFeEZwVYZz3AJdOw&amp;ust=140976011019878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2305" y="3313706"/>
            <a:ext cx="3080695" cy="123444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" name="Group 10"/>
          <p:cNvGrpSpPr/>
          <p:nvPr/>
        </p:nvGrpSpPr>
        <p:grpSpPr>
          <a:xfrm>
            <a:off x="1068972" y="5255612"/>
            <a:ext cx="8009712" cy="1569730"/>
            <a:chOff x="-27789" y="1106536"/>
            <a:chExt cx="9073821" cy="2243668"/>
          </a:xfrm>
        </p:grpSpPr>
        <p:pic>
          <p:nvPicPr>
            <p:cNvPr id="5" name="Picture 4" descr="Corn Plus Install 00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6048" y="1106536"/>
              <a:ext cx="2981678" cy="2243667"/>
            </a:xfrm>
            <a:prstGeom prst="rect">
              <a:avLst/>
            </a:prstGeom>
          </p:spPr>
        </p:pic>
        <p:pic>
          <p:nvPicPr>
            <p:cNvPr id="9" name="Picture 8" descr="C:\Documents and Settings\LB\Local Settings\Temporary Internet Files\Content.Word\IMG00041-20111114-1043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7789" y="1106537"/>
              <a:ext cx="2981678" cy="2243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C:\Users\preimers\Desktop\degumming pictures\IMG_0349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37726" y="1106536"/>
              <a:ext cx="3108306" cy="2243668"/>
            </a:xfrm>
            <a:prstGeom prst="rect">
              <a:avLst/>
            </a:prstGeom>
            <a:noFill/>
          </p:spPr>
        </p:pic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1066800" y="2286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Digestion Enhancement Pre-Treatment with CFC™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6887" y="222867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/>
          </a:p>
          <a:p>
            <a:r>
              <a:rPr lang="en-US" sz="2000" dirty="0"/>
              <a:t>WEF,</a:t>
            </a:r>
          </a:p>
          <a:p>
            <a:r>
              <a:rPr lang="en-US" sz="2000" dirty="0"/>
              <a:t> </a:t>
            </a:r>
            <a:r>
              <a:rPr lang="en-US" sz="2000" b="1" dirty="0"/>
              <a:t>New York,</a:t>
            </a:r>
          </a:p>
          <a:p>
            <a:r>
              <a:rPr lang="en-US" sz="2000" b="1" dirty="0"/>
              <a:t>August 2015 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6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3600"/>
              <a:t>Particle Size Reduction</a:t>
            </a:r>
          </a:p>
        </p:txBody>
      </p:sp>
      <p:pic>
        <p:nvPicPr>
          <p:cNvPr id="9" name="Picture 8" descr="hori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65151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49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143000" y="427038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Current Problem and Paradigm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2747" y="1757680"/>
            <a:ext cx="72192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WWTP operation will cost even more in future</a:t>
            </a:r>
          </a:p>
          <a:p>
            <a:pPr algn="l"/>
            <a:endParaRPr lang="en-US" sz="2400" dirty="0"/>
          </a:p>
          <a:p>
            <a:pPr algn="l">
              <a:buFont typeface="Arial" pitchFamily="34" charset="0"/>
              <a:buChar char="•"/>
            </a:pPr>
            <a:r>
              <a:rPr lang="en-US" dirty="0"/>
              <a:t>energy costs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costs for treating and handling sludge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dirty="0"/>
              <a:t>stringent regulation of sludge use for agriculture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dirty="0"/>
              <a:t>fuel/ transportation costs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dirty="0"/>
              <a:t>limitations of landfill operations</a:t>
            </a:r>
          </a:p>
          <a:p>
            <a:pPr lvl="1">
              <a:buFont typeface="Courier New" pitchFamily="49" charset="0"/>
              <a:buChar char="o"/>
            </a:pPr>
            <a:endParaRPr lang="en-US" dirty="0"/>
          </a:p>
          <a:p>
            <a:pPr algn="l"/>
            <a:r>
              <a:rPr lang="en-US" sz="2400" dirty="0"/>
              <a:t>Current anaerobic-digestion-improving technologies</a:t>
            </a:r>
          </a:p>
          <a:p>
            <a:pPr algn="l"/>
            <a:endParaRPr lang="en-US" sz="2400" dirty="0"/>
          </a:p>
          <a:p>
            <a:pPr algn="l">
              <a:buFont typeface="Wingdings" pitchFamily="2" charset="2"/>
              <a:buChar char=""/>
            </a:pPr>
            <a:r>
              <a:rPr lang="en-US" dirty="0"/>
              <a:t>increase biogas yield and as such produce more energy and 	decrease the mass of solids for disposal, </a:t>
            </a:r>
            <a:r>
              <a:rPr lang="en-US" u="sng" dirty="0"/>
              <a:t>but</a:t>
            </a:r>
          </a:p>
          <a:p>
            <a:pPr algn="l">
              <a:buFont typeface="Wingdings" pitchFamily="2" charset="2"/>
              <a:buChar char=""/>
            </a:pPr>
            <a:r>
              <a:rPr lang="en-US" dirty="0"/>
              <a:t>are </a:t>
            </a:r>
            <a:r>
              <a:rPr lang="en-US" dirty="0" err="1"/>
              <a:t>capex</a:t>
            </a:r>
            <a:r>
              <a:rPr lang="en-US" dirty="0"/>
              <a:t> and </a:t>
            </a:r>
            <a:r>
              <a:rPr lang="en-US" dirty="0" err="1"/>
              <a:t>opex</a:t>
            </a:r>
            <a:r>
              <a:rPr lang="en-US" dirty="0"/>
              <a:t> intensive</a:t>
            </a:r>
          </a:p>
        </p:txBody>
      </p:sp>
    </p:spTree>
    <p:extLst>
      <p:ext uri="{BB962C8B-B14F-4D97-AF65-F5344CB8AC3E}">
        <p14:creationId xmlns:p14="http://schemas.microsoft.com/office/powerpoint/2010/main" val="123136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Current </a:t>
            </a:r>
            <a:r>
              <a:rPr lang="en-US" sz="2400" dirty="0" err="1"/>
              <a:t>Biosolids</a:t>
            </a:r>
            <a:r>
              <a:rPr lang="en-US" sz="2400" dirty="0"/>
              <a:t> Minimization Technologies</a:t>
            </a:r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9256" y="1575293"/>
            <a:ext cx="6985328" cy="424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10493" y="6243822"/>
            <a:ext cx="4461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 err="1"/>
              <a:t>Dru</a:t>
            </a:r>
            <a:r>
              <a:rPr lang="en-US" sz="900" dirty="0"/>
              <a:t> Whitlock, 2010 WEF Residuals and </a:t>
            </a:r>
            <a:r>
              <a:rPr lang="en-US" sz="900" dirty="0" err="1"/>
              <a:t>Biosolids</a:t>
            </a:r>
            <a:r>
              <a:rPr lang="en-US" sz="900" dirty="0"/>
              <a:t> Conference – Session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4216" y="1721224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CFC™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952565" y="2090556"/>
            <a:ext cx="1246094" cy="6705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4253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Evaluation of Wet Sludge Disintegration Techniques</a:t>
            </a:r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387" y="1606164"/>
            <a:ext cx="7076660" cy="424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12804" y="6243822"/>
            <a:ext cx="62568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dirty="0" err="1"/>
              <a:t>Marjoleine</a:t>
            </a:r>
            <a:r>
              <a:rPr lang="en-US" sz="900" dirty="0"/>
              <a:t> </a:t>
            </a:r>
            <a:r>
              <a:rPr lang="en-US" sz="900" dirty="0" err="1"/>
              <a:t>Weemaes</a:t>
            </a:r>
            <a:r>
              <a:rPr lang="en-US" sz="900" dirty="0"/>
              <a:t> &amp; Willy </a:t>
            </a:r>
            <a:r>
              <a:rPr lang="en-US" sz="900" dirty="0" err="1"/>
              <a:t>Verstraete</a:t>
            </a:r>
            <a:r>
              <a:rPr lang="en-US" sz="900" dirty="0"/>
              <a:t>, Centre for Environmental Sanitation, University Ghent, Belgium, 1998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312804" y="3733800"/>
            <a:ext cx="7577196" cy="153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1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Cavitation </a:t>
            </a:r>
            <a:br>
              <a:rPr lang="en-US" sz="2400" dirty="0"/>
            </a:br>
            <a:r>
              <a:rPr lang="en-US" sz="1800" dirty="0"/>
              <a:t>Ultrasound Cavitation</a:t>
            </a:r>
          </a:p>
        </p:txBody>
      </p:sp>
      <p:pic>
        <p:nvPicPr>
          <p:cNvPr id="2846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951" y="2108200"/>
            <a:ext cx="8080844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49978" y="6068347"/>
            <a:ext cx="4687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sz="800" i="1" dirty="0"/>
              <a:t>www.ipcbee.com/vol42/017-ICBEM2012-C00007.pdf</a:t>
            </a:r>
            <a:r>
              <a:rPr lang="en-US" sz="800" dirty="0"/>
              <a:t>‎‎</a:t>
            </a:r>
          </a:p>
          <a:p>
            <a:pPr algn="l"/>
            <a:r>
              <a:rPr lang="en-US" sz="800" dirty="0"/>
              <a:t>Effect of External Pressure on the Efficacy of Ultrasonic Pretreatment of Sludge</a:t>
            </a:r>
          </a:p>
          <a:p>
            <a:pPr algn="l"/>
            <a:r>
              <a:rPr lang="en-US" sz="800" dirty="0"/>
              <a:t>Ngoc Tuan LE, </a:t>
            </a:r>
            <a:r>
              <a:rPr lang="en-US" sz="800" dirty="0" err="1"/>
              <a:t>Berthe</a:t>
            </a:r>
            <a:r>
              <a:rPr lang="en-US" sz="800" dirty="0"/>
              <a:t> RATSIMBA, </a:t>
            </a:r>
            <a:r>
              <a:rPr lang="en-US" sz="800" dirty="0" err="1"/>
              <a:t>Carine</a:t>
            </a:r>
            <a:r>
              <a:rPr lang="en-US" sz="800" dirty="0"/>
              <a:t> JULCOUR-LEBIGUE and Henri DELMAS</a:t>
            </a:r>
          </a:p>
          <a:p>
            <a:pPr algn="l"/>
            <a:r>
              <a:rPr lang="fr-FR" sz="800" dirty="0"/>
              <a:t>Université de Toulouse, Laboratoire de Génie Chimique, INP-ENSIACET, 31030 Toulouse, France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4439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196013" cy="476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90600" y="179388"/>
            <a:ext cx="7848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kern="0" dirty="0"/>
              <a:t>Real Retrofit: </a:t>
            </a:r>
          </a:p>
          <a:p>
            <a:r>
              <a:rPr lang="en-US" sz="2400" kern="0" dirty="0"/>
              <a:t>compact, elegant and efficient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447800" y="1600200"/>
            <a:ext cx="76200" cy="3429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982732" y="3048000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</a:t>
            </a:r>
            <a:r>
              <a:rPr lang="en-US" dirty="0" err="1"/>
              <a:t>ft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4572000" y="4419600"/>
            <a:ext cx="3581400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7467600" y="4844534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</a:t>
            </a:r>
            <a:r>
              <a:rPr lang="en-US" dirty="0" err="1"/>
              <a:t>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67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Cost Comparison / OPEX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8300" y="6243822"/>
            <a:ext cx="57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/>
              <a:t>Source: </a:t>
            </a:r>
            <a:r>
              <a:rPr lang="en-US" sz="900" b="1" dirty="0"/>
              <a:t>THE ECONOMICS OF ADVANCED DIGESTION; </a:t>
            </a:r>
            <a:r>
              <a:rPr lang="en-US" sz="900" dirty="0"/>
              <a:t>Jolly, M. and Gillard, J; Black &amp; Veatch, UK</a:t>
            </a:r>
          </a:p>
          <a:p>
            <a:pPr algn="l"/>
            <a:r>
              <a:rPr lang="en-US" sz="900" baseline="30000" dirty="0">
                <a:latin typeface="Calibri"/>
              </a:rPr>
              <a:t>(1)  </a:t>
            </a:r>
            <a:r>
              <a:rPr lang="en-US" sz="900" dirty="0"/>
              <a:t>Arisdyne’s pilot tests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1356852" y="1691640"/>
          <a:ext cx="7329948" cy="435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Particle Size – Example WWTP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0" t="8000" r="7618" b="4649"/>
          <a:stretch/>
        </p:blipFill>
        <p:spPr bwMode="auto">
          <a:xfrm rot="5400000">
            <a:off x="921321" y="2841565"/>
            <a:ext cx="3870963" cy="291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86092" y="2945576"/>
            <a:ext cx="3691626" cy="276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5684520" y="5623560"/>
            <a:ext cx="23622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Post Cavitation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82938" y="1417638"/>
            <a:ext cx="3962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buFontTx/>
              <a:buAutoNum type="arabicParenR"/>
            </a:pPr>
            <a:r>
              <a:rPr lang="en-US" sz="1600" dirty="0"/>
              <a:t>Shift in particle size </a:t>
            </a:r>
          </a:p>
          <a:p>
            <a:pPr marL="342900" indent="-342900" algn="l">
              <a:buFontTx/>
              <a:buAutoNum type="arabicParenR"/>
            </a:pPr>
            <a:r>
              <a:rPr lang="en-US" sz="1600" dirty="0"/>
              <a:t>Destroy structure of cells </a:t>
            </a:r>
          </a:p>
          <a:p>
            <a:pPr marL="342900" indent="-342900" algn="l">
              <a:buFontTx/>
              <a:buAutoNum type="arabicParenR"/>
            </a:pPr>
            <a:r>
              <a:rPr lang="en-US" sz="1600" dirty="0"/>
              <a:t>Lyses cells</a:t>
            </a:r>
          </a:p>
          <a:p>
            <a:pPr marL="342900" indent="-342900" algn="l">
              <a:buFontTx/>
              <a:buAutoNum type="arabicParenR"/>
            </a:pPr>
            <a:r>
              <a:rPr lang="en-US" sz="1600" dirty="0"/>
              <a:t>Destroy flocculants and agglomerates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066800" y="6400800"/>
            <a:ext cx="3733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Confirmed Source:  Ohio State Study [OARDC, Fred Michel]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1859280" y="5654041"/>
            <a:ext cx="2192338" cy="4267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Pre Cavitation </a:t>
            </a:r>
          </a:p>
        </p:txBody>
      </p:sp>
      <p:pic>
        <p:nvPicPr>
          <p:cNvPr id="11" name="Picture 22" descr="oardc_ext_200_rgb_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5" y="5715000"/>
            <a:ext cx="714375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033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428" y="274638"/>
            <a:ext cx="7236372" cy="1143000"/>
          </a:xfrm>
        </p:spPr>
        <p:txBody>
          <a:bodyPr/>
          <a:lstStyle/>
          <a:p>
            <a:r>
              <a:rPr lang="en-US" dirty="0"/>
              <a:t>Particle Size Shift CFC</a:t>
            </a:r>
            <a:r>
              <a:rPr lang="en-US" baseline="30000" dirty="0"/>
              <a:t>TM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5775960"/>
            <a:ext cx="487680" cy="32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1417638"/>
            <a:ext cx="6679694" cy="400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oardc_ext_200_rgb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5715000"/>
            <a:ext cx="714375" cy="914400"/>
          </a:xfrm>
          <a:prstGeom prst="rect">
            <a:avLst/>
          </a:prstGeom>
          <a:noFill/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066800" y="6383179"/>
            <a:ext cx="3733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Confirmed Source:  Ohio State Study [OARDC, Fred Michel]</a:t>
            </a:r>
          </a:p>
        </p:txBody>
      </p:sp>
    </p:spTree>
    <p:extLst>
      <p:ext uri="{BB962C8B-B14F-4D97-AF65-F5344CB8AC3E}">
        <p14:creationId xmlns:p14="http://schemas.microsoft.com/office/powerpoint/2010/main" val="964974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9929"/>
            <a:ext cx="7696200" cy="1143000"/>
          </a:xfrm>
        </p:spPr>
        <p:txBody>
          <a:bodyPr/>
          <a:lstStyle/>
          <a:p>
            <a:pPr algn="l"/>
            <a:r>
              <a:rPr lang="en-US" sz="3200" dirty="0"/>
              <a:t>Increased Gas Production Over 30 Days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45919" y="1419224"/>
            <a:ext cx="6829213" cy="4676775"/>
            <a:chOff x="-1" y="-1"/>
            <a:chExt cx="6829213" cy="4676775"/>
          </a:xfrm>
        </p:grpSpPr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3765929975"/>
                </p:ext>
              </p:extLst>
            </p:nvPr>
          </p:nvGraphicFramePr>
          <p:xfrm>
            <a:off x="-1" y="-1"/>
            <a:ext cx="6829213" cy="4676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5"/>
            <p:cNvSpPr txBox="1"/>
            <p:nvPr/>
          </p:nvSpPr>
          <p:spPr>
            <a:xfrm>
              <a:off x="3434546" y="3950124"/>
              <a:ext cx="645626" cy="28020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/>
                <a:t>HOURS</a:t>
              </a:r>
            </a:p>
          </p:txBody>
        </p:sp>
        <p:sp>
          <p:nvSpPr>
            <p:cNvPr id="11" name="TextBox 6"/>
            <p:cNvSpPr txBox="1"/>
            <p:nvPr/>
          </p:nvSpPr>
          <p:spPr>
            <a:xfrm rot="16200000">
              <a:off x="-1085241" y="1752732"/>
              <a:ext cx="2678940" cy="2769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/>
                <a:t>Percentage Increase Over </a:t>
              </a:r>
              <a:r>
                <a:rPr lang="en-US" sz="1200" b="1" baseline="0" dirty="0"/>
                <a:t> </a:t>
              </a:r>
              <a:r>
                <a:rPr lang="en-US" sz="1200" b="1" dirty="0"/>
                <a:t>C</a:t>
              </a:r>
              <a:r>
                <a:rPr lang="en-US" sz="1200" b="1" baseline="0" dirty="0"/>
                <a:t>ontrol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0362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14" y="171736"/>
            <a:ext cx="7253785" cy="1143000"/>
          </a:xfrm>
        </p:spPr>
        <p:txBody>
          <a:bodyPr>
            <a:normAutofit/>
          </a:bodyPr>
          <a:lstStyle/>
          <a:p>
            <a:r>
              <a:rPr lang="en-US" sz="2800" dirty="0"/>
              <a:t>Arisdyne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59095" y="1488744"/>
            <a:ext cx="7566541" cy="4830763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Clr>
                <a:srgbClr val="0066CC"/>
              </a:buClr>
              <a:buSzPct val="95000"/>
              <a:buFont typeface="Wingdings" pitchFamily="2" charset="2"/>
              <a:buChar char="n"/>
            </a:pPr>
            <a:r>
              <a:rPr lang="en-US" sz="1800" dirty="0"/>
              <a:t>Headquartered in Cleveland, founded in 2008</a:t>
            </a:r>
          </a:p>
          <a:p>
            <a:pPr marL="342900" lvl="1" indent="-342900">
              <a:buClr>
                <a:srgbClr val="0066CC"/>
              </a:buClr>
              <a:buSzPct val="95000"/>
              <a:buFont typeface="Wingdings" pitchFamily="2" charset="2"/>
              <a:buChar char="n"/>
            </a:pPr>
            <a:endParaRPr lang="en-US" sz="1800" dirty="0"/>
          </a:p>
          <a:p>
            <a:pPr marL="342900" lvl="1" indent="-342900">
              <a:buClr>
                <a:srgbClr val="0066CC"/>
              </a:buClr>
              <a:buSzPct val="95000"/>
              <a:buFont typeface="Wingdings" pitchFamily="2" charset="2"/>
              <a:buChar char="n"/>
            </a:pPr>
            <a:r>
              <a:rPr lang="en-US" sz="1800" dirty="0"/>
              <a:t>Mission:  applying cavitation technology to improve economics of industrial processes</a:t>
            </a:r>
          </a:p>
          <a:p>
            <a:pPr>
              <a:buClr>
                <a:srgbClr val="0066CC"/>
              </a:buClr>
              <a:buNone/>
            </a:pPr>
            <a:endParaRPr lang="en-US" sz="1800" dirty="0"/>
          </a:p>
          <a:p>
            <a:pPr>
              <a:buClr>
                <a:srgbClr val="0066CC"/>
              </a:buClr>
            </a:pPr>
            <a:r>
              <a:rPr lang="en-US" sz="1800" dirty="0"/>
              <a:t>Core technology: Controlled Flow Cavitation (CFC™) produces powerful shock waves, ultra-high shear forces, high-temperature “hot spots”</a:t>
            </a:r>
          </a:p>
          <a:p>
            <a:pPr lvl="1">
              <a:buClr>
                <a:srgbClr val="0066CC"/>
              </a:buClr>
              <a:buFont typeface="Arial" pitchFamily="34" charset="0"/>
              <a:buChar char="•"/>
            </a:pPr>
            <a:r>
              <a:rPr lang="en-US" sz="1700" dirty="0"/>
              <a:t>Inventor and Arisdyne CTO, Dr. Oleg Kozyuk, pioneering scientist</a:t>
            </a:r>
          </a:p>
          <a:p>
            <a:pPr lvl="1">
              <a:buClr>
                <a:srgbClr val="0066CC"/>
              </a:buClr>
              <a:buFont typeface="Arial" pitchFamily="34" charset="0"/>
              <a:buChar char="•"/>
            </a:pPr>
            <a:r>
              <a:rPr lang="en-US" sz="1700" dirty="0"/>
              <a:t>Strong portfolio of 30+ global patent families protects CFC™ technology</a:t>
            </a:r>
          </a:p>
          <a:p>
            <a:pPr marL="512763" lvl="0" eaLnBrk="0" hangingPunct="0">
              <a:buAutoNum type="arabicParenR"/>
              <a:defRPr/>
            </a:pPr>
            <a:r>
              <a:rPr lang="en-US" sz="1800" dirty="0"/>
              <a:t>De-agglomeration/particle size management </a:t>
            </a:r>
          </a:p>
          <a:p>
            <a:pPr marL="969963" lvl="1" indent="-342900" eaLnBrk="0" hangingPunct="0">
              <a:buSzPct val="95000"/>
              <a:buFont typeface="Arial" pitchFamily="34" charset="0"/>
              <a:buChar char="•"/>
              <a:defRPr/>
            </a:pPr>
            <a:r>
              <a:rPr lang="en-US" sz="1800" dirty="0"/>
              <a:t>Ethanol</a:t>
            </a:r>
          </a:p>
          <a:p>
            <a:pPr marL="969963" lvl="1" indent="-342900" eaLnBrk="0" hangingPunct="0">
              <a:buSzPct val="95000"/>
              <a:buFont typeface="Arial" pitchFamily="34" charset="0"/>
              <a:buChar char="•"/>
              <a:defRPr/>
            </a:pPr>
            <a:r>
              <a:rPr lang="en-US" sz="1800" dirty="0"/>
              <a:t>Waste Water Treatment</a:t>
            </a:r>
          </a:p>
          <a:p>
            <a:pPr marL="512763" eaLnBrk="0" hangingPunct="0">
              <a:buFont typeface="+mj-lt"/>
              <a:buAutoNum type="arabicParenR"/>
              <a:defRPr/>
            </a:pPr>
            <a:r>
              <a:rPr lang="en-US" sz="1800" dirty="0"/>
              <a:t>Superior mixing/Emulsions/Dispersions </a:t>
            </a:r>
          </a:p>
          <a:p>
            <a:pPr marL="969963" lvl="1" indent="-342900" eaLnBrk="0" hangingPunct="0">
              <a:buSzPct val="95000"/>
              <a:buFont typeface="Arial" pitchFamily="34" charset="0"/>
              <a:buChar char="•"/>
              <a:defRPr/>
            </a:pPr>
            <a:r>
              <a:rPr lang="en-US" sz="1800" dirty="0" err="1"/>
              <a:t>BioDiesel</a:t>
            </a:r>
            <a:r>
              <a:rPr lang="en-US" sz="1800" dirty="0"/>
              <a:t> and </a:t>
            </a:r>
            <a:r>
              <a:rPr lang="en-US" sz="1800" dirty="0" err="1"/>
              <a:t>Veg</a:t>
            </a:r>
            <a:r>
              <a:rPr lang="en-US" sz="1800" dirty="0"/>
              <a:t> Oil refining</a:t>
            </a:r>
          </a:p>
          <a:p>
            <a:pPr marL="512763" eaLnBrk="0" hangingPunct="0">
              <a:buFont typeface="+mj-lt"/>
              <a:buAutoNum type="arabicParenR"/>
              <a:defRPr/>
            </a:pPr>
            <a:r>
              <a:rPr lang="en-US" sz="1800" dirty="0"/>
              <a:t>“hot spots”</a:t>
            </a:r>
          </a:p>
          <a:p>
            <a:pPr marL="969963" lvl="1" indent="-342900" eaLnBrk="0" hangingPunct="0">
              <a:buSzPct val="95000"/>
              <a:buFont typeface="Arial" pitchFamily="34" charset="0"/>
              <a:buChar char="•"/>
              <a:defRPr/>
            </a:pPr>
            <a:r>
              <a:rPr lang="en-US" sz="1800" dirty="0"/>
              <a:t>Partial upgrading of heavy oils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311555" y="6504537"/>
            <a:ext cx="520890" cy="476250"/>
          </a:xfrm>
          <a:prstGeom prst="rect">
            <a:avLst/>
          </a:prstGeom>
        </p:spPr>
        <p:txBody>
          <a:bodyPr/>
          <a:lstStyle/>
          <a:p>
            <a:pPr algn="ctr"/>
            <a:fld id="{AEBF0E80-8E9F-4B58-8421-9ABC8779489A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99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Conclusion</a:t>
            </a:r>
          </a:p>
        </p:txBody>
      </p:sp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1585913" y="4325938"/>
            <a:ext cx="7239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altLang="en-US" dirty="0">
                <a:cs typeface="Times New Roman" pitchFamily="18" charset="0"/>
              </a:rPr>
              <a:t>More fermentable sugars through the breakdown of cellulose by improving </a:t>
            </a:r>
            <a:r>
              <a:rPr lang="en-US" altLang="en-US" dirty="0" err="1">
                <a:cs typeface="Times New Roman" pitchFamily="18" charset="0"/>
              </a:rPr>
              <a:t>cellulase</a:t>
            </a:r>
            <a:r>
              <a:rPr lang="en-US" altLang="en-US" dirty="0">
                <a:cs typeface="Times New Roman" pitchFamily="18" charset="0"/>
              </a:rPr>
              <a:t> activity</a:t>
            </a:r>
          </a:p>
          <a:p>
            <a:pPr algn="l" eaLnBrk="1" hangingPunct="1">
              <a:buFont typeface="Arial" charset="0"/>
              <a:buChar char="•"/>
            </a:pPr>
            <a:endParaRPr lang="en-US" altLang="en-US" dirty="0">
              <a:cs typeface="Times New Roman" pitchFamily="18" charset="0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altLang="en-US" dirty="0">
                <a:cs typeface="Times New Roman" pitchFamily="18" charset="0"/>
              </a:rPr>
              <a:t>Real retrofit – </a:t>
            </a:r>
          </a:p>
          <a:p>
            <a:pPr algn="l" eaLnBrk="1" hangingPunct="1">
              <a:buFont typeface="Arial" charset="0"/>
              <a:buChar char="•"/>
            </a:pPr>
            <a:endParaRPr lang="en-US" altLang="en-US" dirty="0">
              <a:cs typeface="Times New Roman" pitchFamily="18" charset="0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altLang="en-US" dirty="0">
                <a:cs typeface="Times New Roman" pitchFamily="18" charset="0"/>
              </a:rPr>
              <a:t>Small footprint and durable </a:t>
            </a:r>
          </a:p>
          <a:p>
            <a:pPr algn="l" eaLnBrk="1" hangingPunct="1">
              <a:buFont typeface="Arial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6214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466192" y="274638"/>
            <a:ext cx="7220607" cy="1143000"/>
          </a:xfrm>
        </p:spPr>
        <p:txBody>
          <a:bodyPr/>
          <a:lstStyle/>
          <a:p>
            <a:r>
              <a:rPr lang="en-US" dirty="0"/>
              <a:t>Thank you!	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48561" y="2375647"/>
            <a:ext cx="33938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Peter Reimers</a:t>
            </a:r>
          </a:p>
          <a:p>
            <a:r>
              <a:rPr lang="en-US" dirty="0"/>
              <a:t>Cell: 2167895060</a:t>
            </a:r>
          </a:p>
          <a:p>
            <a:r>
              <a:rPr lang="en-US" dirty="0"/>
              <a:t>Office: 216 458 1991 ext 450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preimers@arisdyne.com</a:t>
            </a:r>
            <a:endParaRPr lang="en-US" dirty="0"/>
          </a:p>
          <a:p>
            <a:r>
              <a:rPr lang="en-US" dirty="0">
                <a:hlinkClick r:id="rId3"/>
              </a:rPr>
              <a:t>www.arisdyne.com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Cavitation</a:t>
            </a:r>
            <a:br>
              <a:rPr lang="en-US" sz="2400" dirty="0"/>
            </a:br>
            <a:r>
              <a:rPr lang="en-US" sz="1800" dirty="0"/>
              <a:t>Ultrasound Cavitation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98486" y="1725196"/>
            <a:ext cx="7347055" cy="3151604"/>
            <a:chOff x="2344989" y="2039263"/>
            <a:chExt cx="4565651" cy="1958489"/>
          </a:xfrm>
        </p:grpSpPr>
        <p:pic>
          <p:nvPicPr>
            <p:cNvPr id="284674" name="Picture 2" descr="PageImage_7ff438a180c848009eca00a42e8552e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44990" y="2039263"/>
              <a:ext cx="1479550" cy="147955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2344989" y="3659198"/>
              <a:ext cx="147955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dirty="0" err="1"/>
                <a:t>Ultrawaves</a:t>
              </a:r>
              <a:r>
                <a:rPr lang="en-US" sz="800" b="1" dirty="0"/>
                <a:t>, OVIVO; </a:t>
              </a:r>
              <a:r>
                <a:rPr lang="en-US" sz="800" b="1" dirty="0" err="1"/>
                <a:t>Sonolyzer</a:t>
              </a:r>
              <a:r>
                <a:rPr lang="en-US" sz="800" b="1" dirty="0"/>
                <a:t>™</a:t>
              </a:r>
              <a:endParaRPr lang="en-US" sz="800" dirty="0"/>
            </a:p>
          </p:txBody>
        </p:sp>
        <p:pic>
          <p:nvPicPr>
            <p:cNvPr id="284676" name="Picture 4" descr="http://www.biomedia.co.kr/image/sonix3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9177" y="2039264"/>
              <a:ext cx="1234277" cy="147955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4084889" y="3659198"/>
              <a:ext cx="147955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dirty="0" err="1"/>
                <a:t>Sonico</a:t>
              </a:r>
              <a:r>
                <a:rPr lang="en-US" sz="800" b="1" dirty="0"/>
                <a:t>; </a:t>
              </a:r>
              <a:r>
                <a:rPr lang="en-US" sz="800" b="1" dirty="0" err="1"/>
                <a:t>sonix</a:t>
              </a:r>
              <a:r>
                <a:rPr lang="en-US" sz="800" b="1" dirty="0"/>
                <a:t>™</a:t>
              </a:r>
              <a:endParaRPr lang="en-US" sz="800" dirty="0"/>
            </a:p>
          </p:txBody>
        </p:sp>
        <p:pic>
          <p:nvPicPr>
            <p:cNvPr id="284678" name="Picture 6" descr="The ultrasonic processor UIP16000 is the most powerful ultrasonic device, for large volume ultrasonic processing, such as to homogenize, disperse or deagglomerate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4440" y="2071013"/>
              <a:ext cx="1096817" cy="14478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5431089" y="3659198"/>
              <a:ext cx="147955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dirty="0" err="1"/>
                <a:t>Hielscher</a:t>
              </a:r>
              <a:endParaRPr lang="en-US" sz="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51611" y="5038814"/>
            <a:ext cx="38555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/>
              <a:t>Difficult to scale-up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Inhomogeneous bubble distribution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Erosion to equipment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Inefficient on industrial scale</a:t>
            </a:r>
          </a:p>
        </p:txBody>
      </p:sp>
    </p:spTree>
    <p:extLst>
      <p:ext uri="{BB962C8B-B14F-4D97-AF65-F5344CB8AC3E}">
        <p14:creationId xmlns:p14="http://schemas.microsoft.com/office/powerpoint/2010/main" val="3389288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Cavitation</a:t>
            </a:r>
            <a:br>
              <a:rPr lang="en-US" sz="2400" dirty="0"/>
            </a:br>
            <a:r>
              <a:rPr lang="en-US" sz="1800" dirty="0"/>
              <a:t> </a:t>
            </a:r>
            <a:r>
              <a:rPr lang="en-US" sz="1800" b="0" dirty="0"/>
              <a:t>CAVITATION EROSION OF ULTRASONIC PROBES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4" y="2395538"/>
            <a:ext cx="763859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02580" y="6243822"/>
            <a:ext cx="60773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www.sonics.com/liquid-datasheet/CAVITATION%20EROSION%20OF%20ULTRASONIC%20PROBES.pdf</a:t>
            </a:r>
          </a:p>
        </p:txBody>
      </p:sp>
    </p:spTree>
    <p:extLst>
      <p:ext uri="{BB962C8B-B14F-4D97-AF65-F5344CB8AC3E}">
        <p14:creationId xmlns:p14="http://schemas.microsoft.com/office/powerpoint/2010/main" val="4100586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Cavitation</a:t>
            </a:r>
            <a:br>
              <a:rPr lang="en-US" sz="2400" dirty="0"/>
            </a:br>
            <a:r>
              <a:rPr lang="en-US" sz="1800" dirty="0"/>
              <a:t>Uncontrolled Hydrodynamic Cavitation</a:t>
            </a:r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738313"/>
            <a:ext cx="71151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4232" y="6243822"/>
            <a:ext cx="43140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</a:t>
            </a:r>
            <a:r>
              <a:rPr lang="en-US" sz="900" i="1" dirty="0"/>
              <a:t>www.water.</a:t>
            </a:r>
            <a:r>
              <a:rPr lang="en-US" sz="900" b="1" i="1" dirty="0"/>
              <a:t>siemens</a:t>
            </a:r>
            <a:r>
              <a:rPr lang="en-US" sz="900" i="1" dirty="0"/>
              <a:t>.com/.../</a:t>
            </a:r>
            <a:r>
              <a:rPr lang="en-US" sz="900" i="1" dirty="0" err="1"/>
              <a:t>Product_Lines</a:t>
            </a:r>
            <a:r>
              <a:rPr lang="en-US" sz="900" i="1" dirty="0"/>
              <a:t>/.../EN-</a:t>
            </a:r>
            <a:r>
              <a:rPr lang="en-US" sz="900" b="1" i="1" dirty="0"/>
              <a:t>CROWN</a:t>
            </a:r>
            <a:r>
              <a:rPr lang="en-US" sz="900" i="1" dirty="0"/>
              <a:t>-BR-0510.pdf</a:t>
            </a:r>
            <a:r>
              <a:rPr lang="en-US" sz="900" dirty="0"/>
              <a:t>‎</a:t>
            </a:r>
          </a:p>
        </p:txBody>
      </p:sp>
    </p:spTree>
    <p:extLst>
      <p:ext uri="{BB962C8B-B14F-4D97-AF65-F5344CB8AC3E}">
        <p14:creationId xmlns:p14="http://schemas.microsoft.com/office/powerpoint/2010/main" val="272379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Cavitation </a:t>
            </a:r>
            <a:br>
              <a:rPr lang="en-US" sz="2400" dirty="0"/>
            </a:br>
            <a:r>
              <a:rPr lang="en-US" sz="1800" dirty="0"/>
              <a:t>Uncontrolled vs. Controlled Hydrodynamic Cavitation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6208" y="6243822"/>
            <a:ext cx="26148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dirty="0"/>
              <a:t>Sources:</a:t>
            </a:r>
          </a:p>
          <a:p>
            <a:pPr algn="l"/>
            <a:r>
              <a:rPr lang="en-US" sz="900" i="1" dirty="0"/>
              <a:t>www.tnav.be/documents/</a:t>
            </a:r>
            <a:r>
              <a:rPr lang="en-US" sz="900" b="1" i="1" dirty="0"/>
              <a:t>Biogest</a:t>
            </a:r>
            <a:r>
              <a:rPr lang="en-US" sz="900" i="1" dirty="0"/>
              <a:t>WSkosten.pdf</a:t>
            </a:r>
            <a:r>
              <a:rPr lang="en-US" sz="900" dirty="0"/>
              <a:t>‎</a:t>
            </a:r>
          </a:p>
          <a:p>
            <a:pPr algn="l"/>
            <a:r>
              <a:rPr lang="en-US" sz="900" dirty="0"/>
              <a:t>www.arisdyne.com/vp/cavitation.htm ‎</a:t>
            </a:r>
          </a:p>
        </p:txBody>
      </p:sp>
      <p:pic>
        <p:nvPicPr>
          <p:cNvPr id="286722" name="Picture 2" descr="C:\Users\preimers\Desktop\scient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0508" y="1770620"/>
            <a:ext cx="2229341" cy="3077605"/>
          </a:xfrm>
          <a:prstGeom prst="rect">
            <a:avLst/>
          </a:prstGeom>
          <a:noFill/>
        </p:spPr>
      </p:pic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6208" y="1770620"/>
            <a:ext cx="2229341" cy="314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44686" y="1401288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“Carefully Controlled Cavitation”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8942" y="1408113"/>
            <a:ext cx="232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Controlled Cavitation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9225" y="5006459"/>
            <a:ext cx="308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Crown disintegration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0508" y="5006459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Arisdyne, CFC</a:t>
            </a:r>
            <a:r>
              <a:rPr lang="en-US" baseline="30000" dirty="0"/>
              <a:t>TM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937" y="5451991"/>
            <a:ext cx="4360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u="sng" dirty="0"/>
              <a:t>Highest energy peak</a:t>
            </a:r>
          </a:p>
          <a:p>
            <a:pPr>
              <a:buFont typeface="Arial" pitchFamily="34" charset="0"/>
              <a:buChar char="•"/>
            </a:pPr>
            <a:r>
              <a:rPr lang="en-US" u="sng" dirty="0"/>
              <a:t>No </a:t>
            </a:r>
            <a:r>
              <a:rPr lang="en-US" u="sng" dirty="0" err="1"/>
              <a:t>cavitational</a:t>
            </a:r>
            <a:r>
              <a:rPr lang="en-US" u="sng" dirty="0"/>
              <a:t> erosion on CFC™ equipment </a:t>
            </a:r>
          </a:p>
        </p:txBody>
      </p:sp>
    </p:spTree>
    <p:extLst>
      <p:ext uri="{BB962C8B-B14F-4D97-AF65-F5344CB8AC3E}">
        <p14:creationId xmlns:p14="http://schemas.microsoft.com/office/powerpoint/2010/main" val="299989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6" name="Picture 4" descr="http://www.responsiblebusiness.eu/download/attachments/2588679/ex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66" y="3630329"/>
            <a:ext cx="2698034" cy="1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1066800" y="245012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Arisdyne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362200"/>
            <a:ext cx="7162800" cy="355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  <a:buSzPct val="50000"/>
              <a:buFont typeface="Arial" pitchFamily="34" charset="0"/>
              <a:buChar char="•"/>
            </a:pPr>
            <a:r>
              <a:rPr lang="en-US" sz="2000" dirty="0"/>
              <a:t> Cleveland based company</a:t>
            </a:r>
          </a:p>
          <a:p>
            <a:pPr algn="l">
              <a:spcAft>
                <a:spcPts val="1200"/>
              </a:spcAft>
              <a:buSzPct val="50000"/>
              <a:buFont typeface="Arial" pitchFamily="34" charset="0"/>
              <a:buChar char="•"/>
            </a:pPr>
            <a:r>
              <a:rPr lang="en-US" sz="2000" dirty="0"/>
              <a:t> Controlled flow hydrodynamic cavitation (CFC™)</a:t>
            </a:r>
          </a:p>
          <a:p>
            <a:pPr algn="l">
              <a:spcAft>
                <a:spcPts val="1200"/>
              </a:spcAft>
              <a:buSzPct val="50000"/>
              <a:buFont typeface="Arial" pitchFamily="34" charset="0"/>
              <a:buChar char="•"/>
            </a:pPr>
            <a:r>
              <a:rPr lang="en-US" sz="2000" dirty="0"/>
              <a:t>  Applications in various industries:</a:t>
            </a:r>
          </a:p>
          <a:p>
            <a:pPr marL="512763" lvl="0" indent="-342900" algn="l" eaLnBrk="0" hangingPunct="0">
              <a:spcBef>
                <a:spcPct val="20000"/>
              </a:spcBef>
              <a:buClr>
                <a:srgbClr val="0000FF"/>
              </a:buClr>
              <a:buSzPct val="95000"/>
              <a:buAutoNum type="arabicParenR"/>
              <a:defRPr/>
            </a:pPr>
            <a:r>
              <a:rPr lang="en-US" sz="1600" kern="0" dirty="0" err="1"/>
              <a:t>Deagglomeration</a:t>
            </a:r>
            <a:r>
              <a:rPr lang="en-US" sz="1600" kern="0" dirty="0"/>
              <a:t>/particle size management </a:t>
            </a:r>
          </a:p>
          <a:p>
            <a:pPr marL="969963" lvl="1" indent="-342900" algn="l" eaLnBrk="0" hangingPunct="0">
              <a:spcBef>
                <a:spcPct val="20000"/>
              </a:spcBef>
              <a:buClr>
                <a:srgbClr val="0000FF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1600" kern="0" dirty="0"/>
              <a:t>Ethanol</a:t>
            </a:r>
          </a:p>
          <a:p>
            <a:pPr marL="969963" lvl="1" indent="-342900" algn="l" eaLnBrk="0" hangingPunct="0">
              <a:spcBef>
                <a:spcPct val="20000"/>
              </a:spcBef>
              <a:buClr>
                <a:srgbClr val="0000FF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1600" kern="0" dirty="0"/>
              <a:t>Waste Water Treatment</a:t>
            </a:r>
          </a:p>
          <a:p>
            <a:pPr marL="512763" indent="-342900" algn="l" eaLnBrk="0" hangingPunct="0">
              <a:spcBef>
                <a:spcPct val="20000"/>
              </a:spcBef>
              <a:buClr>
                <a:srgbClr val="0000FF"/>
              </a:buClr>
              <a:buSzPct val="95000"/>
              <a:buFont typeface="+mj-lt"/>
              <a:buAutoNum type="arabicParenR"/>
              <a:defRPr/>
            </a:pPr>
            <a:r>
              <a:rPr lang="en-US" sz="1600" kern="0" dirty="0"/>
              <a:t>Superior mixing/Emulsions/Dispersions </a:t>
            </a:r>
          </a:p>
          <a:p>
            <a:pPr marL="969963" lvl="1" indent="-342900" algn="l" eaLnBrk="0" hangingPunct="0">
              <a:spcBef>
                <a:spcPct val="20000"/>
              </a:spcBef>
              <a:buClr>
                <a:srgbClr val="0000FF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1600" kern="0" dirty="0" err="1"/>
              <a:t>BioDiesel</a:t>
            </a:r>
            <a:r>
              <a:rPr lang="en-US" sz="1600" kern="0" dirty="0"/>
              <a:t> and Degumming</a:t>
            </a:r>
          </a:p>
          <a:p>
            <a:pPr marL="969963" lvl="1" indent="-342900" algn="l" eaLnBrk="0" hangingPunct="0">
              <a:spcBef>
                <a:spcPct val="20000"/>
              </a:spcBef>
              <a:buClr>
                <a:srgbClr val="0000FF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1600" kern="0" dirty="0"/>
              <a:t>Conductive inks</a:t>
            </a:r>
          </a:p>
          <a:p>
            <a:pPr lvl="1" algn="l">
              <a:spcAft>
                <a:spcPts val="1200"/>
              </a:spcAft>
              <a:buSzPct val="50000"/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228354" name="Picture 2" descr="http://www.clevelandperio.com/files/2015/02/cleveland-skyline-at-night-evening-panorama-jon-holi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409700"/>
            <a:ext cx="4000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59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79388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Hydrodynamic Cavitation</a:t>
            </a:r>
          </a:p>
        </p:txBody>
      </p:sp>
      <p:pic>
        <p:nvPicPr>
          <p:cNvPr id="25603" name="irc_mi" descr="https://notendur.hi.is/eme1/skoli/edl_h05/masteringphysics/14/VenturiMeterwithTwoTubes_files/SFL_b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13461" r="3751" b="14232"/>
          <a:stretch>
            <a:fillRect/>
          </a:stretch>
        </p:blipFill>
        <p:spPr bwMode="auto">
          <a:xfrm>
            <a:off x="1447800" y="1600200"/>
            <a:ext cx="27908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4419600" y="1685925"/>
            <a:ext cx="2876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00FF"/>
              </a:buClr>
              <a:buSzPct val="9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00FF"/>
              </a:buClr>
              <a:buSzPct val="12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FFD215"/>
              </a:buClr>
              <a:buSzPct val="10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FFD21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Increase of speed leads to pressure reduction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600200" y="5375275"/>
            <a:ext cx="4573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00FF"/>
              </a:buClr>
              <a:buSzPct val="9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00FF"/>
              </a:buClr>
              <a:buSzPct val="12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FFD215"/>
              </a:buClr>
              <a:buSzPct val="10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FFD21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Reduced pressure leads to evaporation and vapor bubbles</a:t>
            </a:r>
          </a:p>
        </p:txBody>
      </p:sp>
      <p:pic>
        <p:nvPicPr>
          <p:cNvPr id="25606" name="irc_mi" descr="http://media.web.britannica.com/eb-media/42/110442-004-59FAAB73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217487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02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79388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Hydrodynamic Cavitation</a:t>
            </a:r>
          </a:p>
        </p:txBody>
      </p:sp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86740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26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79388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CFC™- extreme energy peak</a:t>
            </a:r>
          </a:p>
        </p:txBody>
      </p:sp>
      <p:pic>
        <p:nvPicPr>
          <p:cNvPr id="2765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3401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33528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4953000" y="1368425"/>
            <a:ext cx="373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00FF"/>
              </a:buClr>
              <a:buSzPct val="9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00FF"/>
              </a:buClr>
              <a:buSzPct val="12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FFD215"/>
              </a:buClr>
              <a:buSzPct val="10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FFD21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controlled bubble collapse – energy dissipation in small volume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extreme energy peak</a:t>
            </a:r>
          </a:p>
        </p:txBody>
      </p:sp>
      <p:sp>
        <p:nvSpPr>
          <p:cNvPr id="27654" name="TextBox 3"/>
          <p:cNvSpPr txBox="1">
            <a:spLocks noChangeArrowheads="1"/>
          </p:cNvSpPr>
          <p:nvPr/>
        </p:nvSpPr>
        <p:spPr bwMode="auto">
          <a:xfrm>
            <a:off x="1219200" y="523875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00FF"/>
              </a:buClr>
              <a:buSzPct val="9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00FF"/>
              </a:buClr>
              <a:buSzPct val="12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FFD215"/>
              </a:buClr>
              <a:buSzPct val="10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FFD21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/>
              <a:t>un</a:t>
            </a:r>
            <a:r>
              <a:rPr lang="en-US" altLang="en-US" sz="1800"/>
              <a:t>controlled bubble collapse </a:t>
            </a:r>
          </a:p>
        </p:txBody>
      </p:sp>
      <p:cxnSp>
        <p:nvCxnSpPr>
          <p:cNvPr id="27655" name="Straight Arrow Connector 4"/>
          <p:cNvCxnSpPr>
            <a:cxnSpLocks noChangeShapeType="1"/>
          </p:cNvCxnSpPr>
          <p:nvPr/>
        </p:nvCxnSpPr>
        <p:spPr bwMode="auto">
          <a:xfrm flipH="1">
            <a:off x="3733800" y="2057400"/>
            <a:ext cx="17526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6" name="Straight Arrow Connector 6"/>
          <p:cNvCxnSpPr>
            <a:cxnSpLocks noChangeShapeType="1"/>
          </p:cNvCxnSpPr>
          <p:nvPr/>
        </p:nvCxnSpPr>
        <p:spPr bwMode="auto">
          <a:xfrm flipV="1">
            <a:off x="4610100" y="4910138"/>
            <a:ext cx="2209800" cy="512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2996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79388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CFC™- extreme energy peak</a:t>
            </a:r>
          </a:p>
        </p:txBody>
      </p:sp>
      <p:pic>
        <p:nvPicPr>
          <p:cNvPr id="28675" name="Picture 11" descr="http://onlineathens.com/sites/default/files/imagecache/full/13510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2743200"/>
            <a:ext cx="67881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80000"/>
            <a:ext cx="20923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3"/>
          <p:cNvSpPr txBox="1">
            <a:spLocks noChangeArrowheads="1"/>
          </p:cNvSpPr>
          <p:nvPr/>
        </p:nvSpPr>
        <p:spPr bwMode="auto">
          <a:xfrm>
            <a:off x="4114800" y="167640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00FF"/>
              </a:buClr>
              <a:buSzPct val="9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00FF"/>
              </a:buClr>
              <a:buSzPct val="12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FFD215"/>
              </a:buClr>
              <a:buSzPct val="10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FFD21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Sudden collapse – “extreme energy peak”</a:t>
            </a:r>
          </a:p>
        </p:txBody>
      </p:sp>
      <p:cxnSp>
        <p:nvCxnSpPr>
          <p:cNvPr id="28679" name="Straight Arrow Connector 2"/>
          <p:cNvCxnSpPr>
            <a:cxnSpLocks noChangeShapeType="1"/>
          </p:cNvCxnSpPr>
          <p:nvPr/>
        </p:nvCxnSpPr>
        <p:spPr bwMode="auto">
          <a:xfrm flipH="1">
            <a:off x="3200400" y="2209800"/>
            <a:ext cx="1905000" cy="1828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0" name="Straight Arrow Connector 4"/>
          <p:cNvCxnSpPr>
            <a:cxnSpLocks noChangeShapeType="1"/>
          </p:cNvCxnSpPr>
          <p:nvPr/>
        </p:nvCxnSpPr>
        <p:spPr bwMode="auto">
          <a:xfrm flipV="1">
            <a:off x="9525000" y="4419600"/>
            <a:ext cx="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1" name="TextBox 3"/>
          <p:cNvSpPr txBox="1">
            <a:spLocks noChangeArrowheads="1"/>
          </p:cNvSpPr>
          <p:nvPr/>
        </p:nvSpPr>
        <p:spPr bwMode="auto">
          <a:xfrm>
            <a:off x="3175000" y="628015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00FF"/>
              </a:buClr>
              <a:buSzPct val="9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00FF"/>
              </a:buClr>
              <a:buSzPct val="12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FFD215"/>
              </a:buClr>
              <a:buSzPct val="10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FFD21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“lucky guy”</a:t>
            </a:r>
          </a:p>
        </p:txBody>
      </p:sp>
      <p:cxnSp>
        <p:nvCxnSpPr>
          <p:cNvPr id="28682" name="Straight Arrow Connector 7"/>
          <p:cNvCxnSpPr>
            <a:cxnSpLocks noChangeShapeType="1"/>
          </p:cNvCxnSpPr>
          <p:nvPr/>
        </p:nvCxnSpPr>
        <p:spPr bwMode="auto">
          <a:xfrm flipH="1" flipV="1">
            <a:off x="3733800" y="5562600"/>
            <a:ext cx="9906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5293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 of CFC™ 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725646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48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454025"/>
            <a:ext cx="7162800" cy="8620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800" b="1" spc="-20" dirty="0">
                <a:latin typeface="Arial"/>
                <a:cs typeface="Arial"/>
              </a:rPr>
              <a:t>“CFC™- Popcorn-Effect”</a:t>
            </a:r>
          </a:p>
          <a:p>
            <a:pPr>
              <a:defRPr/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30723" name="AutoShape 5" descr="data:image/jpeg;base64,/9j/4AAQSkZJRgABAQAAAQABAAD/2wCEAAkGBhMRDxMUEhIWFRQVExcXFBgYFhcWGRcWFhIcFRobGBYZICYgGBsjGRcVIC8hIygpLSwsGB4xNTAqNSYrLCkBCQoKDgwOGA8PFywcHx8wLCkwKSwsLC0sKTQpLCosNSkpLywsLCwpKSkvKSopLCw1KS0vLywpKSopLS4sLyosNf/AABEIARAAogMBIgACEQEDEQH/xAAcAAEAAwADAQEAAAAAAAAAAAAABAUGAQIHAwj/xABJEAACAQIDAwYJCgQEBQUAAAABAgMAEQQSIQUTMQYiM0FRcxQjMjRhcZGytAdCVGOBkpOx0uFScqHwU4OzwRUWJMLRJTVEgqP/xAAaAQEBAQEBAQEAAAAAAAAAAAAAAQIDBQQG/8QAMREBAQACAQMBBQYFBQAAAAAAAAECETEDBCESBRNRYZFBcXKhscEygdHw8RQVIiNi/9oADAMBAAIRAxEAPwD1RkaSee8soCuqqFfKANyjcLdpNd/Afrp/xP2pB0+J7xPh46k1ztu25EbwH66f8T9qeA/XT/iftUmlTdNI3gP10/4n7U8B+un/ABP2qTVTypx7wYSSSN0RgUAaSwVQ0qqTduapsTYvzQbZtKbom+A/XT/iftTwH66f8T9qw2zuXk7ywxoFmaRAozlIVznGTQ5i0QkDALENUYq3UBUpflLu5XcxLzlGZ8TlSHNJImXFtuzuJPFXCc6+bjpc3ynhr/Afrp/xP2p4D9dP+J+1ZfCcp8S2E2TIqiWTFBjMoyR57YZ5OaW5qWZQfTa1V+z/AJSJRhVaSDeSLgVxbspyq0TR2zWCkJafMh7FUtrwp5PDceA/XT/iftTwH66f8T9qxGF+UWYCdjFFOsZxUhMUvNEUDxooRgnjBmkBLkCyhjY2APaX5RpQ+cRRtCiSb3JLmV8mMig3mHlyeNW0pFiFF1YX0uXk8Nr4D9dP+J+1PAfrp/xP2rDYr5WN3FK5wygo5ABnAvlWVmRuZdJQIvJI+eNdLHuvykSo2V4UlL4uaNMkgQrGjRBU5y2eYia4FxmC+mnk8Nt4D9dP+J+1PAfrp/xP2qJyb2q+Jw4mdETOzZArl7orZQxJVbEkMba2FteNWlTdXSN4D9dP+J+1PAfrp/xP2qTSm6aRvAfrp/xP2qPtGFo4ZHWabMqFheS4uBfUW1qxqHtnzabu292m6aXl6VxSurCng6fE94nw8dSajQdPie8T4eOpNcry3ClKVFKUpQcZa5v6f7/u1KURxbh6OFfCLARrK0qraR1VWa5vlTyVAJso1JsLXOp1qRXDuALkgDtJsPaaABbhQi/H1fZXEcobySD6iD+VdqKH+/yoBb+/Rb8tKUogBSlKKUpSgVD2z5tN3be7Uyoe2fNpu7b3aRF3SlK7MKeDp8T3ifDx1JqNB0+J7xPh46k1yvLcKUpUUpSlAqu2ttyLDqc0iB8t1QtqQWy3sNbXv68ptwNrGoW1dlJOhDIha1lLIrWswa1yCQDbX10iKJuWFhfeQW9TH+gkvXw2ht/fRlGlgAuDpx09clSJ+TrBCTFGwVSbWQ+SL2At6KrGlQGxSP086OukkZ8vrsnbQhU5JoSGIPO0Ogtw3gPtqcOV5N/GYfT1j85NfsqqWWMCwSIAdQaID2CrLB7EaRc6xItyeOQE5WK30GvClk+08rTY/KSKbmmSPeZyoANs1lVrqCT/ABW4m+U24G1xVXsfYiQgkpHnLlgVRbrdFUgNa+uQE2/2q0rF+TUKUpUUpSlAqHtnzabu292plQ9s+bTd23u0iLulKV2YU8HT4nvE+HjqTUaDp8T3ifDx1JrleW4UpSopSlKBSlKBWX2ix30mvzzWorL7R6aT+c1rHlmorsbHXqP5Vs34n1n86xj8D6j+VbN+J9Z/OrkRxSlKw0UpSgUpSgVD2z5tN3be7Uyoe2fNpu7b3aRF3SlK7MKeDp8T3ifDx1JqNB0+J7xPh46k1yvLcKUpUUpSlApSlB0mlCqzHgqkn1AXP5Vj9o7QCtncFRIzldVtzTZhckXsTbhWr2j0EvdP7hrN4naCNgJ4yDmicOWPAA4kXIPVzSb+i9bxZqBBjlkJVLk5GY+SbKo1J53AXraYLGb1A9rXLAjsKsVOvWLg1QclAhweKZLEFWGYG/CIki/2jT01a7B6D/Ml/wBZqZJFjSlKw2UpSgUpSgVD2z5tN3be7Uyoe2fNpu7b3aRF3SlK7MKeDp8T3ifDx1JqNB0+J7xPh46k1yvLcKUpUUpSlApSlBH2j0EvdP7hqi5PYdwcW5UhSkgDWIBIY8D18Kvdo9DL3T+4apYeUkUOHaFs2ciQ6AW58jgXJI10v6iO2t4s1ZbLP/pZ7mX8mrjYPQf5kv8ArNVRs3lRCMEISHDmN11C2Ba9rkMe0Vb7A6D/ADJf9ZquXCRY0pUDHbew8LhJZVRyAQDmvZiVB0HWVYfZXNpPpQilFKUpQKh7Z82m7tvdqZUPbPm03dt7tIi7pSldmFPB0+J7xPh46k1Gg6fE94nw8dSa5XluFKUqKUpSgUpSg6yAWOa1iLG/A3HCsHjcQVmlVZCFWRlXyDoDYakXPrNfX5UDzcOOq8ht1XAWxt9p9teW4zHq0bAJxHHTr+ytSycuvT7fq9aZXp479PPyeiy49wpIl4A/wdn8tegQRpGuVSLAn5w11uSfSTrX532bjFWMKUvzm1063J4VbKVIuMv9K1dXwmfb9XpY45542TLi/F7uGB4EH1G9eb/KF/7hH3EP+vNWa2dtF8PIJIWCMOsWsQeII4Eeg198fteTEzLJKwLWRNAq81XZhoPS7VJNOL2l+J9Z/OutdnGp9Z/OutYUpSlFKh7Z82m7tvdqZUPbPm03dt7tIi7pSldmFPB0+J7xPh46k1Gg6fE94nw8dSa5XluFKUqKUpSgUqsbFPvTztBKFtZbWzheNr8D21D5Z7akwsCPEVDNJlOZc2mUnh9lXSbUnyn8MP8A5v8A2V5DL5H2D/atttnlDNi8m9KnJmy5Vy+Va9/YKxU6kKQRY2H+1Zz8afpPYd/6u5/DP0ydcN5P2n3jUiGMMyhmCgkAsQSFBOpIAJNuOmtR8MOaPWfeNWsOzVKgnMDr2Dr9IrFx9WV09vDvel2nZdHLqb844zx+F6Dhvk6wH/D3k8LRiwT/AKgkZI+eLgIDoT5PO116qp8PyIwIdSNrQGzA2suuv81ZxcGFDAO4DAZhmABANxfTXW3Gu0GzVDqbtow6x2+qt+7vwjxJ7Twkyl6+d3/5x+H98fR7Jt7BTviImh4K3OuxCr40EnRgVOUEXAcN5JUAk1WxLtNYwBlZgoF3aIkkLzSxA1J0z+m5Ww4WO3sFO2IjaHgG512so8YCToQQcoIuA4Yc0rYk1U43FbSVZbA5lgLpZIWBYYdAwOhLOZRKVUHrXNppW35pb7MjxYlUzMDGUOYWi5rGxAGRQdNRxNXFZ/Ax4xcSA7Xjd3J0UlY44wqZsoyq7EqCFsLq5HVWgrNUqHtnzabu292plQ9s+bTd23u0gu6UpXZhTwdPie8T4eOpNRoOnxPeJ8PHUmuV5bjhmABJIAAuSdAANSSeoVxDIHF1IYcLqbi49IqNtbA7/DzRXy72GSO9r23kZS9uu2a9QMTybu7NG5GYgsrFyHbM2YsVIOoMY0tbdioLq1ckVl4thuzoBjs7IwzENz5GVs2dgCQJbKycwLzSQToAJOyOTssMkbNiC4VGUqQdcxY9g1uwudAbDm3AaqPrMbSOQL2lvxtwkB4/ZXw5QQR4uNI2zrZy3YRZT16qePUawXKvlVjYtq4iKJiIldco3Kt5SqW5xUk8TVrsnE7Qli3l2KByj2jiuCFDXK5L2sw19B4V9GfSuGEzvw25Z9T0+NLnZXJ2PDszIWOZcpzWPzgdLD0VjflC2SjxrJGbvEib1R/hsNCe2zG/qY/wit2qtu8xke9uyP8ARWK5S8xS4J50MkbC/UImKm/aD7a/Lf7t0+47nD3W/wDj6pZeLxfj8r/jb1O16GVly3rep9fH7qX5P9mqZN/IbIHCR+mRusekXHqLKeqvRsbsePERhWJCrI5XLYfOIA16rVheSy58inyY88gHa2fIPVbjXouyELKii2pkNzfqY9nrr0Oj1bn3mU34mPH8+fv/AG18173o+7np3v030z+X6ed+HXk3yeigkkAuwePUPZhYOOq3prJ8tdnxw45ViQIpiiYqugzGaVSQOrRV0Gmlej4TBFGLEg83LoD2g9fqqm5QcjfC8Qsu+yWjRMuW/kSO973689vsr09+XnaaZ+J9Z/OutcsdT664rClKUopUPbPm03dt7tTKh7Z82m7tvdpEXdKUrswp4OnxPeJ8PHUmo0HT4nvE+HjqTXK8twrpv1DhSwzHULcZiPQOJ4H2Gu9Ue1+TrTSmRJd2SoBID3JVHUXGbKfKHOsHFiA1jaoOr8lDkiCyG6SySG+cq4kLkpbNzFIexC2vbsNq52ZsGSOcSNimkVQVKG5BbKNSSTzhI0x7bMgN8t6gycm8SWkJlU3nRgM0gDxndl0YZtIwQ/N4kjsNqm7H5PyQTXMrOlnZrki8ryNY2ub2R2BJ45YjckNVRiOVnyn43D7UngjkQRRlcoMak6qpOpOvE1a7N+VGbdEOEaQyaObKqpZfmjib5jxHVWlxEYMj6Lcy2uRfi4X/AHrtLgCvFA3pRCfaACR66+m9TG4zH06vxc88beLpEix4ljJLrcjtUf0Gg+ysfymi5qLoec46jxiatsUANimXQnnIV0HHiB2iqHlXhwww/NsGmK5rAXBjPDrP5V+SnsT/AE+Wfce93/Fda+V+3b0Oh3Nxk6eubP1ZXkgtie6J9s169E2K+QRs2g59/QGbQ+r/AM3rG8gsPeS5Qt/0qvoL2zSg3y8Tx7DW4Vr6jWvX7XttdTLr7/imtfc6d/1/V1MsNcZW/nV5SoOzZjqh4AXX0C9rf109lTq+yzT4ClKUUpSlAqHtnzabu292plQ9s+bTd23u0iLulKV2YU8HT4nvE+HjqTUaDp8T3ifDx1JrleW4UpSopSlKCmkcb5hcX340uL9KvVVzXGUdgrmraio24+UobXtY27bTxaVm+WW3I3jhID+LmzOCtiFKlQb3KnUjQEn0VccqMdZsnNByKwJa3GU6W7PFD21j8VjhZwyxPmA462s1+vtq3CZ4XG8Xx9UmVxyln2KLYHKuXCEOiI2WFImU5iGCm/laFTdew16Fyd274bE04jKZpCCt82qoik3sONq8u2wgeUOu7SyZbKNDzib6H0/0q55EcpFjKYRolfePLZy3k5oidEtqeZ29dXHGYTUMsrnlcsua9U2cPGHu/wDvFWVVfJ6FViaygeOnGgA0GIe1WlZvKwpSlRSlKUCoe2fNpu7b3amVD2z5tN3be7SIu6UpXZhTwdPie8T4eOpNRoOnxPeJ8PHUXa+05InRIo94zrIwFmJJjyWUFdEzF7Z20HXXK8trOlUS8sITl5sgz5coO61LoJFHSaXRgcxsuts2bSui8t8OSoyyWZlXMRGFGZstyd5oM2nafmhqmhoKVSLykEkcLwqfGytGQyl2UojMbpCxN+aNL6X1r4Jy1iCFpFYFS4bJkYXU9QLhtboLkWu4AJvTRtoqVCwm1VlgWaNHdX8kAICRe19WAA06yK58JmPkwAd5Kqn7BEJR/UUEsqDxA9lY/l5iWhVmVFPi4wbj688NR29tXGO2pJGQHZFuAeZGzkAkjizgHgeqsttra2GdpC2CZyXY5zHhTmGa48qXN2cQK1jErO8isa2I21h3ZAuWORLAXv4t2udT2167i0G7ewHkN1D+E14jtLG4dWuuF3Z6jlwqkeyW9eiP8oGDxMcsMcjNIcPMdU0OWBmbVubwB8rTtq5TykaDYQ8U3f4j4l6sao+TWLiTCqDJGozzEAvGunhD6gA2tx4aVZ/8Sh/xovxE/wDNZvLSTSqjbW1zGqGNhlZZGzhRICUUEKvOC3a54keSQNar25bWNtw1+OrMmayOxCqUJz3SwXUHMOdTRtp6VnsfygkhxMilM8a2ChV11SM5pHJzIAXclgjplXjmBWoDctpg7Xw3MAYgBjnNsEMQATktqxIuPRpxFNG2wqHtnzabu292oWB5QGTE7kwlOlBYte7QlA2UZBmQ57Brg3U80aEzds+bTd23u0F3SlK6sKeDp8T3ifDx1Iy636/7/ao8HT4nvE+HjqTXK8tx0MK2tlW1rcBw7PV6KrduY8YdFk3SuCxHABjJu23QXTizhYxf+MV8do8p1hxIiZbrkGZhxEjnxaa2UXCknMRbeRnhmIiYflvEyMZEIKk2Ubs3yFSLEyWZtVOmg9OhLQ7jlZEskUeQDxmRiMgCkl0zIM1wN5Gw5wU26jXROWuGyl91IE052WGxuXyjSQmxaNtSLDiSBrXK8sIWZhuHYEpqDh2JLskXOBkFiHlReJ6+w26ry2w2UssUhUI7myRDmxozvoXFrANoeOtri5oLjDbRMiK0UJKm/FkQghipFtRxHEEivp4TL/gf/qlNlYzewq4XJznXLcG27laPS2muW/ovUuoKbH4Tetd4JrgW5kmHta5PznBvqeqs1tfZmGRnDTspDMMptoM1h83X11t58dGhs7hTa9j2EkA+0H2Vj+WkkWIDKJwBu0GgDXO9YkWYEaCxreNSsNtLDQM2VJizHgFAY+wKTXoH/IOEwqSTxLIJVw81ryG3OhYHQC/X1a1h+SkUeD2tA2+8Vu5C0jBUCsUdQCVAHZ7a9Ug5TYOVxGmJhd30VAwJbS9gOvS9MqkdOTADYYGwPjJuOv8A8h+s6+2rXdL/AAj2CiIALAADsAsNdequ1YaVe19qPA8IjjziRspGq2LTRRqcwBygGUsdDotVH/NrNNGfBzlEbtrcujA5bk5PFoQM1xclLGw8mtXeub1djLYnlqysAuHLAasQzkEbh5CEO7FznCgHUG/UdBb7I2w05e8ZQJYXzFsxzupK3RbrzAQ3WGGgqyzVxeg+YwyZy+Rc5GUtlGYjszcbeio+2fNpu7b3amVD2z5tN3be7UF3SlK7MKeDp8T3ifDx1JqNB0+J7xPh46k1yvLccFAeoa6nTrtb8tK+MeAjUsQi3Y5m0vrkVNL8OaqiwsNK+9Kg6CFR80cAOA4A3A+w03K/wj2Dst+Wld6UVwFtw9f2nU1zSlBTbdTUFSczIBxAFkf1HXxh/pWI2/JIkbsp1FraZj5QHkhLnjW5241mT+R+o28pOJ6qzkeKRJ4mZgF3g1vx9Xb9ldJ4m6xeXmy4yWRWLEXB61KdXYVFaT5NMJh5cYm8EvhMWeVWDLusq2UArbNfnmrWHYa47Hyq7MiLErm1szc8i2vk+V69OAqZyX5FSYHaufNngaCUK+gYHMhyuvbYHUaG3VwqTKZ4+rG7i2XG6rfUpSsNFKUoFKUoFQ9s+bTd23u1MqHtnzabu292kRd0pSuzCng6fE94nw8dSajQdPie8T4eOpNcry3ClKVFKUpQKUqPIzFyA1gFU+SDqWcdf8opJtHMnSDu299KyHLOaIvAqACQYkFyEtey9bW51a5Yze5a5sQNANCQer1CsTt/DF8VfqSdmP3SBb7bV8XtHr+46H4tz645f0fR2vT951Pu1fzjjk9jkix8xckA4dQLAnhIp6q27Dxif/f8hXnpwpE7SdRhyn+YMD/Ufl6a9EnS7XBsQWtoDx46GuHsnuPe9H0TjGSfl5b7zp+jP1fHb7UqKWcMnPuC1iMqjTIx4j0gVKr1bNPkKUpUUpSlAqHtnzabu292plQ9s+bTd23u0iLulKV2YU8HT4nvE+HjqTUaDp8T3ifDx1JrleW4UpSopSlKBVFtnbqQyOHjYhEwxLqXACz4p4Tmy8MoQsON7kaVe10aFTclQb5b3AN8jZl9jEkdhNxSIzk/KrDhLhJi2UsELOh4EgElrLdVYgnTmnr0rq+2MKzDLCzM0kY5wdbpLiYod5cnUeOBtxNtbca5xW0IY2IbCRbpJzACIl60djl5uXUkjKP4zc8akQbYwjTpDuQJWlJUGJNJQAS1xoG5r88cdw9icopljMuZsls4RlxkIlKthRk30sQZc5s0Rbyr2BBWN25pJGW1jepH/MeHsTll03YYXclTOLwi2fUvcWy3tfW1d49vKGizxKEmeXdZTmcOjMCzrlAUnnXYE2Jym971X4TlPhXJBwwVAhKWjR7xu8yyHKo5ikQ3I68xuDa5Y4THiaLlbzUtOVOG8rLMLa84PoBozc5rBVuQW4a8a0RFVuz8NDLEkhw8alwrZSkZIK6LqBY26iOHVVlShSlKKUpSgVX8oEzYScE2vE4v2c2rCoe2fNpu7b3aRF2RXFc0rswp4OnxPeJ8PHUmozxSpNMRCzq7KwKtGOESoQQzA3uprney/RpPvw/rrnZdtSpFKj72X6NJ9+H9dN7L9Gk+/D+upqrtIpUfey/RpPvw/rpvZfo0n34f101TaRSo+9l+jSffh/XTey/RpPvw/rpqm30fDqQQUUgkkgqCCSCCSCNSQSL9hNcJhEW1kQWAAsqiwF7AWGgGd7AcMzdprpvZfo0n34f103sv0aT78P66apuDbPiOe8UZz2z3RDnsbjPpzrHtvQbPi/wo9GVh4tPKXyTw4i5seIvpTey/RpPvw/rpvZfo0n34f101Tw+0cYUAKAoHAAAAeoDQV2qPvZfo0n34f103sv0aT78P66aptIpUfey/RpPvw/rpvZfo0n34f101TaRSo+9l+jSffh/XTey/RpPvw/rpqm0ioe2fNpu7b3a+m9l+jSffh/XXxxsc0kToMOwLqVuXisLi1zZibeoU1Ta9pXNqV1Y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554163"/>
            <a:ext cx="1933575" cy="32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0000FF"/>
              </a:buClr>
              <a:buSzPct val="9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00FF"/>
              </a:buClr>
              <a:buSzPct val="12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FFD215"/>
              </a:buClr>
              <a:buSzPct val="10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FFD21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724" name="AutoShape 7" descr="data:image/jpeg;base64,/9j/4AAQSkZJRgABAQAAAQABAAD/2wCEAAkGBhMRDxMUEhIWFRQVExcXFBgYFhcWGRcWFhIcFRobGBYZICYgGBsjGRcVIC8hIygpLSwsGB4xNTAqNSYrLCkBCQoKDgwOGA8PFywcHx8wLCkwKSwsLC0sKTQpLCosNSkpLywsLCwpKSkvKSopLCw1KS0vLywpKSopLS4sLyosNf/AABEIARAAogMBIgACEQEDEQH/xAAcAAEAAwADAQEAAAAAAAAAAAAABAUGAQIHAwj/xABJEAACAQIDAwYJCgQEBQUAAAABAgMAEQQSIQUTMQYiM0FRcxQjMjRhcZGytAdCVGOBkpOx0uFScqHwU4OzwRUWJMLRJTVEgqP/xAAaAQEBAQEBAQEAAAAAAAAAAAAAAQIDBQQG/8QAMREBAQACAQMBBQYFBQAAAAAAAAECETEDBCESBRNRYZFBcXKhscEygdHw8RQVIiNi/9oADAMBAAIRAxEAPwD1RkaSee8soCuqqFfKANyjcLdpNd/Afrp/xP2pB0+J7xPh46k1ztu25EbwH66f8T9qeA/XT/iftUmlTdNI3gP10/4n7U8B+un/ABP2qTVTypx7wYSSSN0RgUAaSwVQ0qqTduapsTYvzQbZtKbom+A/XT/iftTwH66f8T9qw2zuXk7ywxoFmaRAozlIVznGTQ5i0QkDALENUYq3UBUpflLu5XcxLzlGZ8TlSHNJImXFtuzuJPFXCc6+bjpc3ynhr/Afrp/xP2p4D9dP+J+1ZfCcp8S2E2TIqiWTFBjMoyR57YZ5OaW5qWZQfTa1V+z/AJSJRhVaSDeSLgVxbspyq0TR2zWCkJafMh7FUtrwp5PDceA/XT/iftTwH66f8T9qxGF+UWYCdjFFOsZxUhMUvNEUDxooRgnjBmkBLkCyhjY2APaX5RpQ+cRRtCiSb3JLmV8mMig3mHlyeNW0pFiFF1YX0uXk8Nr4D9dP+J+1PAfrp/xP2rDYr5WN3FK5wygo5ABnAvlWVmRuZdJQIvJI+eNdLHuvykSo2V4UlL4uaNMkgQrGjRBU5y2eYia4FxmC+mnk8Nt4D9dP+J+1PAfrp/xP2qJyb2q+Jw4mdETOzZArl7orZQxJVbEkMba2FteNWlTdXSN4D9dP+J+1PAfrp/xP2qTSm6aRvAfrp/xP2qPtGFo4ZHWabMqFheS4uBfUW1qxqHtnzabu292m6aXl6VxSurCng6fE94nw8dSajQdPie8T4eOpNcry3ClKVFKUpQcZa5v6f7/u1KURxbh6OFfCLARrK0qraR1VWa5vlTyVAJso1JsLXOp1qRXDuALkgDtJsPaaABbhQi/H1fZXEcobySD6iD+VdqKH+/yoBb+/Rb8tKUogBSlKKUpSgVD2z5tN3be7Uyoe2fNpu7b3aRF3SlK7MKeDp8T3ifDx1JqNB0+J7xPh46k1yvLcKUpUUpSlAqu2ttyLDqc0iB8t1QtqQWy3sNbXv68ptwNrGoW1dlJOhDIha1lLIrWswa1yCQDbX10iKJuWFhfeQW9TH+gkvXw2ht/fRlGlgAuDpx09clSJ+TrBCTFGwVSbWQ+SL2At6KrGlQGxSP086OukkZ8vrsnbQhU5JoSGIPO0Ogtw3gPtqcOV5N/GYfT1j85NfsqqWWMCwSIAdQaID2CrLB7EaRc6xItyeOQE5WK30GvClk+08rTY/KSKbmmSPeZyoANs1lVrqCT/ABW4m+U24G1xVXsfYiQgkpHnLlgVRbrdFUgNa+uQE2/2q0rF+TUKUpUUpSlAqHtnzabu292plQ9s+bTd23u0iLulKV2YU8HT4nvE+HjqTUaDp8T3ifDx1JrleW4UpSopSlKBSlKBWX2ix30mvzzWorL7R6aT+c1rHlmorsbHXqP5Vs34n1n86xj8D6j+VbN+J9Z/OrkRxSlKw0UpSgUpSgVD2z5tN3be7Uyoe2fNpu7b3aRF3SlK7MKeDp8T3ifDx1JqNB0+J7xPh46k1yvLcKUpUUpSlApSlB0mlCqzHgqkn1AXP5Vj9o7QCtncFRIzldVtzTZhckXsTbhWr2j0EvdP7hrN4naCNgJ4yDmicOWPAA4kXIPVzSb+i9bxZqBBjlkJVLk5GY+SbKo1J53AXraYLGb1A9rXLAjsKsVOvWLg1QclAhweKZLEFWGYG/CIki/2jT01a7B6D/Ml/wBZqZJFjSlKw2UpSgUpSgVD2z5tN3be7Uyoe2fNpu7b3aRF3SlK7MKeDp8T3ifDx1JqNB0+J7xPh46k1yvLcKUpUUpSlApSlBH2j0EvdP7hqi5PYdwcW5UhSkgDWIBIY8D18Kvdo9DL3T+4apYeUkUOHaFs2ciQ6AW58jgXJI10v6iO2t4s1ZbLP/pZ7mX8mrjYPQf5kv8ArNVRs3lRCMEISHDmN11C2Ba9rkMe0Vb7A6D/ADJf9ZquXCRY0pUDHbew8LhJZVRyAQDmvZiVB0HWVYfZXNpPpQilFKUpQKh7Z82m7tvdqZUPbPm03dt7tIi7pSldmFPB0+J7xPh46k1Gg6fE94nw8dSa5XluFKUqKUpSgUpSg6yAWOa1iLG/A3HCsHjcQVmlVZCFWRlXyDoDYakXPrNfX5UDzcOOq8ht1XAWxt9p9teW4zHq0bAJxHHTr+ytSycuvT7fq9aZXp479PPyeiy49wpIl4A/wdn8tegQRpGuVSLAn5w11uSfSTrX532bjFWMKUvzm1063J4VbKVIuMv9K1dXwmfb9XpY45542TLi/F7uGB4EH1G9eb/KF/7hH3EP+vNWa2dtF8PIJIWCMOsWsQeII4Eeg198fteTEzLJKwLWRNAq81XZhoPS7VJNOL2l+J9Z/OutdnGp9Z/OutYUpSlFKh7Z82m7tvdqZUPbPm03dt7tIi7pSldmFPB0+J7xPh46k1Gg6fE94nw8dSa5XluFKUqKUpSgUqsbFPvTztBKFtZbWzheNr8D21D5Z7akwsCPEVDNJlOZc2mUnh9lXSbUnyn8MP8A5v8A2V5DL5H2D/atttnlDNi8m9KnJmy5Vy+Va9/YKxU6kKQRY2H+1Zz8afpPYd/6u5/DP0ydcN5P2n3jUiGMMyhmCgkAsQSFBOpIAJNuOmtR8MOaPWfeNWsOzVKgnMDr2Dr9IrFx9WV09vDvel2nZdHLqb844zx+F6Dhvk6wH/D3k8LRiwT/AKgkZI+eLgIDoT5PO116qp8PyIwIdSNrQGzA2suuv81ZxcGFDAO4DAZhmABANxfTXW3Gu0GzVDqbtow6x2+qt+7vwjxJ7Twkyl6+d3/5x+H98fR7Jt7BTviImh4K3OuxCr40EnRgVOUEXAcN5JUAk1WxLtNYwBlZgoF3aIkkLzSxA1J0z+m5Ww4WO3sFO2IjaHgG512so8YCToQQcoIuA4Yc0rYk1U43FbSVZbA5lgLpZIWBYYdAwOhLOZRKVUHrXNppW35pb7MjxYlUzMDGUOYWi5rGxAGRQdNRxNXFZ/Ax4xcSA7Xjd3J0UlY44wqZsoyq7EqCFsLq5HVWgrNUqHtnzabu292plQ9s+bTd23u0gu6UpXZhTwdPie8T4eOpNRoOnxPeJ8PHUmuV5bjhmABJIAAuSdAANSSeoVxDIHF1IYcLqbi49IqNtbA7/DzRXy72GSO9r23kZS9uu2a9QMTybu7NG5GYgsrFyHbM2YsVIOoMY0tbdioLq1ckVl4thuzoBjs7IwzENz5GVs2dgCQJbKycwLzSQToAJOyOTssMkbNiC4VGUqQdcxY9g1uwudAbDm3AaqPrMbSOQL2lvxtwkB4/ZXw5QQR4uNI2zrZy3YRZT16qePUawXKvlVjYtq4iKJiIldco3Kt5SqW5xUk8TVrsnE7Qli3l2KByj2jiuCFDXK5L2sw19B4V9GfSuGEzvw25Z9T0+NLnZXJ2PDszIWOZcpzWPzgdLD0VjflC2SjxrJGbvEib1R/hsNCe2zG/qY/wit2qtu8xke9uyP8ARWK5S8xS4J50MkbC/UImKm/aD7a/Lf7t0+47nD3W/wDj6pZeLxfj8r/jb1O16GVly3rep9fH7qX5P9mqZN/IbIHCR+mRusekXHqLKeqvRsbsePERhWJCrI5XLYfOIA16rVheSy58inyY88gHa2fIPVbjXouyELKii2pkNzfqY9nrr0Oj1bn3mU34mPH8+fv/AG18173o+7np3v030z+X6ed+HXk3yeigkkAuwePUPZhYOOq3prJ8tdnxw45ViQIpiiYqugzGaVSQOrRV0Gmlej4TBFGLEg83LoD2g9fqqm5QcjfC8Qsu+yWjRMuW/kSO973689vsr09+XnaaZ+J9Z/OutcsdT664rClKUopUPbPm03dt7tTKh7Z82m7tvdpEXdKUrswp4OnxPeJ8PHUmo0HT4nvE+HjqTXK8twrpv1DhSwzHULcZiPQOJ4H2Gu9Ue1+TrTSmRJd2SoBID3JVHUXGbKfKHOsHFiA1jaoOr8lDkiCyG6SySG+cq4kLkpbNzFIexC2vbsNq52ZsGSOcSNimkVQVKG5BbKNSSTzhI0x7bMgN8t6gycm8SWkJlU3nRgM0gDxndl0YZtIwQ/N4kjsNqm7H5PyQTXMrOlnZrki8ryNY2ub2R2BJ45YjckNVRiOVnyn43D7UngjkQRRlcoMak6qpOpOvE1a7N+VGbdEOEaQyaObKqpZfmjib5jxHVWlxEYMj6Lcy2uRfi4X/AHrtLgCvFA3pRCfaACR66+m9TG4zH06vxc88beLpEix4ljJLrcjtUf0Gg+ysfymi5qLoec46jxiatsUANimXQnnIV0HHiB2iqHlXhwww/NsGmK5rAXBjPDrP5V+SnsT/AE+Wfce93/Fda+V+3b0Oh3Nxk6eubP1ZXkgtie6J9s169E2K+QRs2g59/QGbQ+r/AM3rG8gsPeS5Qt/0qvoL2zSg3y8Tx7DW4Vr6jWvX7XttdTLr7/imtfc6d/1/V1MsNcZW/nV5SoOzZjqh4AXX0C9rf109lTq+yzT4ClKUUpSlAqHtnzabu292plQ9s+bTd23u0iLulKV2YU8HT4nvE+HjqTUaDp8T3ifDx1JrleW4UpSopSlKCmkcb5hcX340uL9KvVVzXGUdgrmraio24+UobXtY27bTxaVm+WW3I3jhID+LmzOCtiFKlQb3KnUjQEn0VccqMdZsnNByKwJa3GU6W7PFD21j8VjhZwyxPmA462s1+vtq3CZ4XG8Xx9UmVxyln2KLYHKuXCEOiI2WFImU5iGCm/laFTdew16Fyd274bE04jKZpCCt82qoik3sONq8u2wgeUOu7SyZbKNDzib6H0/0q55EcpFjKYRolfePLZy3k5oidEtqeZ29dXHGYTUMsrnlcsua9U2cPGHu/wDvFWVVfJ6FViaygeOnGgA0GIe1WlZvKwpSlRSlKUCoe2fNpu7b3amVD2z5tN3be7SIu6UpXZhTwdPie8T4eOpNRoOnxPeJ8PHUXa+05InRIo94zrIwFmJJjyWUFdEzF7Z20HXXK8trOlUS8sITl5sgz5coO61LoJFHSaXRgcxsuts2bSui8t8OSoyyWZlXMRGFGZstyd5oM2nafmhqmhoKVSLykEkcLwqfGytGQyl2UojMbpCxN+aNL6X1r4Jy1iCFpFYFS4bJkYXU9QLhtboLkWu4AJvTRtoqVCwm1VlgWaNHdX8kAICRe19WAA06yK58JmPkwAd5Kqn7BEJR/UUEsqDxA9lY/l5iWhVmVFPi4wbj688NR29tXGO2pJGQHZFuAeZGzkAkjizgHgeqsttra2GdpC2CZyXY5zHhTmGa48qXN2cQK1jErO8isa2I21h3ZAuWORLAXv4t2udT2167i0G7ewHkN1D+E14jtLG4dWuuF3Z6jlwqkeyW9eiP8oGDxMcsMcjNIcPMdU0OWBmbVubwB8rTtq5TykaDYQ8U3f4j4l6sao+TWLiTCqDJGozzEAvGunhD6gA2tx4aVZ/8Sh/xovxE/wDNZvLSTSqjbW1zGqGNhlZZGzhRICUUEKvOC3a54keSQNar25bWNtw1+OrMmayOxCqUJz3SwXUHMOdTRtp6VnsfygkhxMilM8a2ChV11SM5pHJzIAXclgjplXjmBWoDctpg7Xw3MAYgBjnNsEMQATktqxIuPRpxFNG2wqHtnzabu292oWB5QGTE7kwlOlBYte7QlA2UZBmQ57Brg3U80aEzds+bTd23u0F3SlK6sKeDp8T3ifDx1Iy636/7/ao8HT4nvE+HjqTXK8tx0MK2tlW1rcBw7PV6KrduY8YdFk3SuCxHABjJu23QXTizhYxf+MV8do8p1hxIiZbrkGZhxEjnxaa2UXCknMRbeRnhmIiYflvEyMZEIKk2Ubs3yFSLEyWZtVOmg9OhLQ7jlZEskUeQDxmRiMgCkl0zIM1wN5Gw5wU26jXROWuGyl91IE052WGxuXyjSQmxaNtSLDiSBrXK8sIWZhuHYEpqDh2JLskXOBkFiHlReJ6+w26ry2w2UssUhUI7myRDmxozvoXFrANoeOtri5oLjDbRMiK0UJKm/FkQghipFtRxHEEivp4TL/gf/qlNlYzewq4XJznXLcG27laPS2muW/ovUuoKbH4Tetd4JrgW5kmHta5PznBvqeqs1tfZmGRnDTspDMMptoM1h83X11t58dGhs7hTa9j2EkA+0H2Vj+WkkWIDKJwBu0GgDXO9YkWYEaCxreNSsNtLDQM2VJizHgFAY+wKTXoH/IOEwqSTxLIJVw81ryG3OhYHQC/X1a1h+SkUeD2tA2+8Vu5C0jBUCsUdQCVAHZ7a9Ug5TYOVxGmJhd30VAwJbS9gOvS9MqkdOTADYYGwPjJuOv8A8h+s6+2rXdL/AAj2CiIALAADsAsNdequ1YaVe19qPA8IjjziRspGq2LTRRqcwBygGUsdDotVH/NrNNGfBzlEbtrcujA5bk5PFoQM1xclLGw8mtXeub1djLYnlqysAuHLAasQzkEbh5CEO7FznCgHUG/UdBb7I2w05e8ZQJYXzFsxzupK3RbrzAQ3WGGgqyzVxeg+YwyZy+Rc5GUtlGYjszcbeio+2fNpu7b3amVD2z5tN3be7UF3SlK7MKeDp8T3ifDx1JqNB0+J7xPh46k1yvLccFAeoa6nTrtb8tK+MeAjUsQi3Y5m0vrkVNL8OaqiwsNK+9Kg6CFR80cAOA4A3A+w03K/wj2Dst+Wld6UVwFtw9f2nU1zSlBTbdTUFSczIBxAFkf1HXxh/pWI2/JIkbsp1FraZj5QHkhLnjW5241mT+R+o28pOJ6qzkeKRJ4mZgF3g1vx9Xb9ldJ4m6xeXmy4yWRWLEXB61KdXYVFaT5NMJh5cYm8EvhMWeVWDLusq2UArbNfnmrWHYa47Hyq7MiLErm1szc8i2vk+V69OAqZyX5FSYHaufNngaCUK+gYHMhyuvbYHUaG3VwqTKZ4+rG7i2XG6rfUpSsNFKUoFKUoFQ9s+bTd23u1MqHtnzabu292kRd0pSuzCng6fE94nw8dSajQdPie8T4eOpNcry3ClKVFKUpQKUqPIzFyA1gFU+SDqWcdf8opJtHMnSDu299KyHLOaIvAqACQYkFyEtey9bW51a5Yze5a5sQNANCQer1CsTt/DF8VfqSdmP3SBb7bV8XtHr+46H4tz645f0fR2vT951Pu1fzjjk9jkix8xckA4dQLAnhIp6q27Dxif/f8hXnpwpE7SdRhyn+YMD/Ufl6a9EnS7XBsQWtoDx46GuHsnuPe9H0TjGSfl5b7zp+jP1fHb7UqKWcMnPuC1iMqjTIx4j0gVKr1bNPkKUpUUpSlAqHtnzabu292plQ9s+bTd23u0iLulKV2YU8HT4nvE+HjqTUaDp8T3ifDx1JrleW4UpSopSlKBVFtnbqQyOHjYhEwxLqXACz4p4Tmy8MoQsON7kaVe10aFTclQb5b3AN8jZl9jEkdhNxSIzk/KrDhLhJi2UsELOh4EgElrLdVYgnTmnr0rq+2MKzDLCzM0kY5wdbpLiYod5cnUeOBtxNtbca5xW0IY2IbCRbpJzACIl60djl5uXUkjKP4zc8akQbYwjTpDuQJWlJUGJNJQAS1xoG5r88cdw9icopljMuZsls4RlxkIlKthRk30sQZc5s0Rbyr2BBWN25pJGW1jepH/MeHsTll03YYXclTOLwi2fUvcWy3tfW1d49vKGizxKEmeXdZTmcOjMCzrlAUnnXYE2Jym971X4TlPhXJBwwVAhKWjR7xu8yyHKo5ikQ3I68xuDa5Y4THiaLlbzUtOVOG8rLMLa84PoBozc5rBVuQW4a8a0RFVuz8NDLEkhw8alwrZSkZIK6LqBY26iOHVVlShSlKKUpSgVX8oEzYScE2vE4v2c2rCoe2fNpu7b3aRF2RXFc0rswp4OnxPeJ8PHUmozxSpNMRCzq7KwKtGOESoQQzA3uprney/RpPvw/rrnZdtSpFKj72X6NJ9+H9dN7L9Gk+/D+upqrtIpUfey/RpPvw/rpvZfo0n34f101TaRSo+9l+jSffh/XTey/RpPvw/rpqm30fDqQQUUgkkgqCCSCCSCNSQSL9hNcJhEW1kQWAAsqiwF7AWGgGd7AcMzdprpvZfo0n34f103sv0aT78P66apuDbPiOe8UZz2z3RDnsbjPpzrHtvQbPi/wo9GVh4tPKXyTw4i5seIvpTey/RpPvw/rpvZfo0n34f101Tw+0cYUAKAoHAAAAeoDQV2qPvZfo0n34f103sv0aT78P66aptIpUfey/RpPvw/rpvZfo0n34f101TaRSo+9l+jSffh/XTey/RpPvw/rpqm0ioe2fNpu7b3a+m9l+jSffh/XXxxsc0kToMOwLqVuXisLi1zZibeoU1Ta9pXNqV1Y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554163"/>
            <a:ext cx="1933575" cy="32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0000FF"/>
              </a:buClr>
              <a:buSzPct val="9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00FF"/>
              </a:buClr>
              <a:buSzPct val="12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FFD215"/>
              </a:buClr>
              <a:buSzPct val="10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FFD21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725" name="AutoShape 9" descr="data:image/jpeg;base64,/9j/4AAQSkZJRgABAQAAAQABAAD/2wCEAAkGBhMRDxMUEhIWFRQVExcXFBgYFhcWGRcWFhIcFRobGBYZICYgGBsjGRcVIC8hIygpLSwsGB4xNTAqNSYrLCkBCQoKDgwOGA8PFywcHx8wLCkwKSwsLC0sKTQpLCosNSkpLywsLCwpKSkvKSopLCw1KS0vLywpKSopLS4sLyosNf/AABEIARAAogMBIgACEQEDEQH/xAAcAAEAAwADAQEAAAAAAAAAAAAABAUGAQIHAwj/xABJEAACAQIDAwYJCgQEBQUAAAABAgMAEQQSIQUTMQYiM0FRcxQjMjRhcZGytAdCVGOBkpOx0uFScqHwU4OzwRUWJMLRJTVEgqP/xAAaAQEBAQEBAQEAAAAAAAAAAAAAAQIDBQQG/8QAMREBAQACAQMBBQYFBQAAAAAAAAECETEDBCESBRNRYZFBcXKhscEygdHw8RQVIiNi/9oADAMBAAIRAxEAPwD1RkaSee8soCuqqFfKANyjcLdpNd/Afrp/xP2pB0+J7xPh46k1ztu25EbwH66f8T9qeA/XT/iftUmlTdNI3gP10/4n7U8B+un/ABP2qTVTypx7wYSSSN0RgUAaSwVQ0qqTduapsTYvzQbZtKbom+A/XT/iftTwH66f8T9qw2zuXk7ywxoFmaRAozlIVznGTQ5i0QkDALENUYq3UBUpflLu5XcxLzlGZ8TlSHNJImXFtuzuJPFXCc6+bjpc3ynhr/Afrp/xP2p4D9dP+J+1ZfCcp8S2E2TIqiWTFBjMoyR57YZ5OaW5qWZQfTa1V+z/AJSJRhVaSDeSLgVxbspyq0TR2zWCkJafMh7FUtrwp5PDceA/XT/iftTwH66f8T9qxGF+UWYCdjFFOsZxUhMUvNEUDxooRgnjBmkBLkCyhjY2APaX5RpQ+cRRtCiSb3JLmV8mMig3mHlyeNW0pFiFF1YX0uXk8Nr4D9dP+J+1PAfrp/xP2rDYr5WN3FK5wygo5ABnAvlWVmRuZdJQIvJI+eNdLHuvykSo2V4UlL4uaNMkgQrGjRBU5y2eYia4FxmC+mnk8Nt4D9dP+J+1PAfrp/xP2qJyb2q+Jw4mdETOzZArl7orZQxJVbEkMba2FteNWlTdXSN4D9dP+J+1PAfrp/xP2qTSm6aRvAfrp/xP2qPtGFo4ZHWabMqFheS4uBfUW1qxqHtnzabu292m6aXl6VxSurCng6fE94nw8dSajQdPie8T4eOpNcry3ClKVFKUpQcZa5v6f7/u1KURxbh6OFfCLARrK0qraR1VWa5vlTyVAJso1JsLXOp1qRXDuALkgDtJsPaaABbhQi/H1fZXEcobySD6iD+VdqKH+/yoBb+/Rb8tKUogBSlKKUpSgVD2z5tN3be7Uyoe2fNpu7b3aRF3SlK7MKeDp8T3ifDx1JqNB0+J7xPh46k1yvLcKUpUUpSlAqu2ttyLDqc0iB8t1QtqQWy3sNbXv68ptwNrGoW1dlJOhDIha1lLIrWswa1yCQDbX10iKJuWFhfeQW9TH+gkvXw2ht/fRlGlgAuDpx09clSJ+TrBCTFGwVSbWQ+SL2At6KrGlQGxSP086OukkZ8vrsnbQhU5JoSGIPO0Ogtw3gPtqcOV5N/GYfT1j85NfsqqWWMCwSIAdQaID2CrLB7EaRc6xItyeOQE5WK30GvClk+08rTY/KSKbmmSPeZyoANs1lVrqCT/ABW4m+U24G1xVXsfYiQgkpHnLlgVRbrdFUgNa+uQE2/2q0rF+TUKUpUUpSlAqHtnzabu292plQ9s+bTd23u0iLulKV2YU8HT4nvE+HjqTUaDp8T3ifDx1JrleW4UpSopSlKBSlKBWX2ix30mvzzWorL7R6aT+c1rHlmorsbHXqP5Vs34n1n86xj8D6j+VbN+J9Z/OrkRxSlKw0UpSgUpSgVD2z5tN3be7Uyoe2fNpu7b3aRF3SlK7MKeDp8T3ifDx1JqNB0+J7xPh46k1yvLcKUpUUpSlApSlB0mlCqzHgqkn1AXP5Vj9o7QCtncFRIzldVtzTZhckXsTbhWr2j0EvdP7hrN4naCNgJ4yDmicOWPAA4kXIPVzSb+i9bxZqBBjlkJVLk5GY+SbKo1J53AXraYLGb1A9rXLAjsKsVOvWLg1QclAhweKZLEFWGYG/CIki/2jT01a7B6D/Ml/wBZqZJFjSlKw2UpSgUpSgVD2z5tN3be7Uyoe2fNpu7b3aRF3SlK7MKeDp8T3ifDx1JqNB0+J7xPh46k1yvLcKUpUUpSlApSlBH2j0EvdP7hqi5PYdwcW5UhSkgDWIBIY8D18Kvdo9DL3T+4apYeUkUOHaFs2ciQ6AW58jgXJI10v6iO2t4s1ZbLP/pZ7mX8mrjYPQf5kv8ArNVRs3lRCMEISHDmN11C2Ba9rkMe0Vb7A6D/ADJf9ZquXCRY0pUDHbew8LhJZVRyAQDmvZiVB0HWVYfZXNpPpQilFKUpQKh7Z82m7tvdqZUPbPm03dt7tIi7pSldmFPB0+J7xPh46k1Gg6fE94nw8dSa5XluFKUqKUpSgUpSg6yAWOa1iLG/A3HCsHjcQVmlVZCFWRlXyDoDYakXPrNfX5UDzcOOq8ht1XAWxt9p9teW4zHq0bAJxHHTr+ytSycuvT7fq9aZXp479PPyeiy49wpIl4A/wdn8tegQRpGuVSLAn5w11uSfSTrX532bjFWMKUvzm1063J4VbKVIuMv9K1dXwmfb9XpY45542TLi/F7uGB4EH1G9eb/KF/7hH3EP+vNWa2dtF8PIJIWCMOsWsQeII4Eeg198fteTEzLJKwLWRNAq81XZhoPS7VJNOL2l+J9Z/OutdnGp9Z/OutYUpSlFKh7Z82m7tvdqZUPbPm03dt7tIi7pSldmFPB0+J7xPh46k1Gg6fE94nw8dSa5XluFKUqKUpSgUqsbFPvTztBKFtZbWzheNr8D21D5Z7akwsCPEVDNJlOZc2mUnh9lXSbUnyn8MP8A5v8A2V5DL5H2D/atttnlDNi8m9KnJmy5Vy+Va9/YKxU6kKQRY2H+1Zz8afpPYd/6u5/DP0ydcN5P2n3jUiGMMyhmCgkAsQSFBOpIAJNuOmtR8MOaPWfeNWsOzVKgnMDr2Dr9IrFx9WV09vDvel2nZdHLqb844zx+F6Dhvk6wH/D3k8LRiwT/AKgkZI+eLgIDoT5PO116qp8PyIwIdSNrQGzA2suuv81ZxcGFDAO4DAZhmABANxfTXW3Gu0GzVDqbtow6x2+qt+7vwjxJ7Twkyl6+d3/5x+H98fR7Jt7BTviImh4K3OuxCr40EnRgVOUEXAcN5JUAk1WxLtNYwBlZgoF3aIkkLzSxA1J0z+m5Ww4WO3sFO2IjaHgG512so8YCToQQcoIuA4Yc0rYk1U43FbSVZbA5lgLpZIWBYYdAwOhLOZRKVUHrXNppW35pb7MjxYlUzMDGUOYWi5rGxAGRQdNRxNXFZ/Ax4xcSA7Xjd3J0UlY44wqZsoyq7EqCFsLq5HVWgrNUqHtnzabu292plQ9s+bTd23u0gu6UpXZhTwdPie8T4eOpNRoOnxPeJ8PHUmuV5bjhmABJIAAuSdAANSSeoVxDIHF1IYcLqbi49IqNtbA7/DzRXy72GSO9r23kZS9uu2a9QMTybu7NG5GYgsrFyHbM2YsVIOoMY0tbdioLq1ckVl4thuzoBjs7IwzENz5GVs2dgCQJbKycwLzSQToAJOyOTssMkbNiC4VGUqQdcxY9g1uwudAbDm3AaqPrMbSOQL2lvxtwkB4/ZXw5QQR4uNI2zrZy3YRZT16qePUawXKvlVjYtq4iKJiIldco3Kt5SqW5xUk8TVrsnE7Qli3l2KByj2jiuCFDXK5L2sw19B4V9GfSuGEzvw25Z9T0+NLnZXJ2PDszIWOZcpzWPzgdLD0VjflC2SjxrJGbvEib1R/hsNCe2zG/qY/wit2qtu8xke9uyP8ARWK5S8xS4J50MkbC/UImKm/aD7a/Lf7t0+47nD3W/wDj6pZeLxfj8r/jb1O16GVly3rep9fH7qX5P9mqZN/IbIHCR+mRusekXHqLKeqvRsbsePERhWJCrI5XLYfOIA16rVheSy58inyY88gHa2fIPVbjXouyELKii2pkNzfqY9nrr0Oj1bn3mU34mPH8+fv/AG18173o+7np3v030z+X6ed+HXk3yeigkkAuwePUPZhYOOq3prJ8tdnxw45ViQIpiiYqugzGaVSQOrRV0Gmlej4TBFGLEg83LoD2g9fqqm5QcjfC8Qsu+yWjRMuW/kSO973689vsr09+XnaaZ+J9Z/OutcsdT664rClKUopUPbPm03dt7tTKh7Z82m7tvdpEXdKUrswp4OnxPeJ8PHUmo0HT4nvE+HjqTXK8twrpv1DhSwzHULcZiPQOJ4H2Gu9Ue1+TrTSmRJd2SoBID3JVHUXGbKfKHOsHFiA1jaoOr8lDkiCyG6SySG+cq4kLkpbNzFIexC2vbsNq52ZsGSOcSNimkVQVKG5BbKNSSTzhI0x7bMgN8t6gycm8SWkJlU3nRgM0gDxndl0YZtIwQ/N4kjsNqm7H5PyQTXMrOlnZrki8ryNY2ub2R2BJ45YjckNVRiOVnyn43D7UngjkQRRlcoMak6qpOpOvE1a7N+VGbdEOEaQyaObKqpZfmjib5jxHVWlxEYMj6Lcy2uRfi4X/AHrtLgCvFA3pRCfaACR66+m9TG4zH06vxc88beLpEix4ljJLrcjtUf0Gg+ysfymi5qLoec46jxiatsUANimXQnnIV0HHiB2iqHlXhwww/NsGmK5rAXBjPDrP5V+SnsT/AE+Wfce93/Fda+V+3b0Oh3Nxk6eubP1ZXkgtie6J9s169E2K+QRs2g59/QGbQ+r/AM3rG8gsPeS5Qt/0qvoL2zSg3y8Tx7DW4Vr6jWvX7XttdTLr7/imtfc6d/1/V1MsNcZW/nV5SoOzZjqh4AXX0C9rf109lTq+yzT4ClKUUpSlAqHtnzabu292plQ9s+bTd23u0iLulKV2YU8HT4nvE+HjqTUaDp8T3ifDx1JrleW4UpSopSlKCmkcb5hcX340uL9KvVVzXGUdgrmraio24+UobXtY27bTxaVm+WW3I3jhID+LmzOCtiFKlQb3KnUjQEn0VccqMdZsnNByKwJa3GU6W7PFD21j8VjhZwyxPmA462s1+vtq3CZ4XG8Xx9UmVxyln2KLYHKuXCEOiI2WFImU5iGCm/laFTdew16Fyd274bE04jKZpCCt82qoik3sONq8u2wgeUOu7SyZbKNDzib6H0/0q55EcpFjKYRolfePLZy3k5oidEtqeZ29dXHGYTUMsrnlcsua9U2cPGHu/wDvFWVVfJ6FViaygeOnGgA0GIe1WlZvKwpSlRSlKUCoe2fNpu7b3amVD2z5tN3be7SIu6UpXZhTwdPie8T4eOpNRoOnxPeJ8PHUXa+05InRIo94zrIwFmJJjyWUFdEzF7Z20HXXK8trOlUS8sITl5sgz5coO61LoJFHSaXRgcxsuts2bSui8t8OSoyyWZlXMRGFGZstyd5oM2nafmhqmhoKVSLykEkcLwqfGytGQyl2UojMbpCxN+aNL6X1r4Jy1iCFpFYFS4bJkYXU9QLhtboLkWu4AJvTRtoqVCwm1VlgWaNHdX8kAICRe19WAA06yK58JmPkwAd5Kqn7BEJR/UUEsqDxA9lY/l5iWhVmVFPi4wbj688NR29tXGO2pJGQHZFuAeZGzkAkjizgHgeqsttra2GdpC2CZyXY5zHhTmGa48qXN2cQK1jErO8isa2I21h3ZAuWORLAXv4t2udT2167i0G7ewHkN1D+E14jtLG4dWuuF3Z6jlwqkeyW9eiP8oGDxMcsMcjNIcPMdU0OWBmbVubwB8rTtq5TykaDYQ8U3f4j4l6sao+TWLiTCqDJGozzEAvGunhD6gA2tx4aVZ/8Sh/xovxE/wDNZvLSTSqjbW1zGqGNhlZZGzhRICUUEKvOC3a54keSQNar25bWNtw1+OrMmayOxCqUJz3SwXUHMOdTRtp6VnsfygkhxMilM8a2ChV11SM5pHJzIAXclgjplXjmBWoDctpg7Xw3MAYgBjnNsEMQATktqxIuPRpxFNG2wqHtnzabu292oWB5QGTE7kwlOlBYte7QlA2UZBmQ57Brg3U80aEzds+bTd23u0F3SlK6sKeDp8T3ifDx1Iy636/7/ao8HT4nvE+HjqTXK8tx0MK2tlW1rcBw7PV6KrduY8YdFk3SuCxHABjJu23QXTizhYxf+MV8do8p1hxIiZbrkGZhxEjnxaa2UXCknMRbeRnhmIiYflvEyMZEIKk2Ubs3yFSLEyWZtVOmg9OhLQ7jlZEskUeQDxmRiMgCkl0zIM1wN5Gw5wU26jXROWuGyl91IE052WGxuXyjSQmxaNtSLDiSBrXK8sIWZhuHYEpqDh2JLskXOBkFiHlReJ6+w26ry2w2UssUhUI7myRDmxozvoXFrANoeOtri5oLjDbRMiK0UJKm/FkQghipFtRxHEEivp4TL/gf/qlNlYzewq4XJznXLcG27laPS2muW/ovUuoKbH4Tetd4JrgW5kmHta5PznBvqeqs1tfZmGRnDTspDMMptoM1h83X11t58dGhs7hTa9j2EkA+0H2Vj+WkkWIDKJwBu0GgDXO9YkWYEaCxreNSsNtLDQM2VJizHgFAY+wKTXoH/IOEwqSTxLIJVw81ryG3OhYHQC/X1a1h+SkUeD2tA2+8Vu5C0jBUCsUdQCVAHZ7a9Ug5TYOVxGmJhd30VAwJbS9gOvS9MqkdOTADYYGwPjJuOv8A8h+s6+2rXdL/AAj2CiIALAADsAsNdequ1YaVe19qPA8IjjziRspGq2LTRRqcwBygGUsdDotVH/NrNNGfBzlEbtrcujA5bk5PFoQM1xclLGw8mtXeub1djLYnlqysAuHLAasQzkEbh5CEO7FznCgHUG/UdBb7I2w05e8ZQJYXzFsxzupK3RbrzAQ3WGGgqyzVxeg+YwyZy+Rc5GUtlGYjszcbeio+2fNpu7b3amVD2z5tN3be7UF3SlK7MKeDp8T3ifDx1JqNB0+J7xPh46k1yvLccFAeoa6nTrtb8tK+MeAjUsQi3Y5m0vrkVNL8OaqiwsNK+9Kg6CFR80cAOA4A3A+w03K/wj2Dst+Wld6UVwFtw9f2nU1zSlBTbdTUFSczIBxAFkf1HXxh/pWI2/JIkbsp1FraZj5QHkhLnjW5241mT+R+o28pOJ6qzkeKRJ4mZgF3g1vx9Xb9ldJ4m6xeXmy4yWRWLEXB61KdXYVFaT5NMJh5cYm8EvhMWeVWDLusq2UArbNfnmrWHYa47Hyq7MiLErm1szc8i2vk+V69OAqZyX5FSYHaufNngaCUK+gYHMhyuvbYHUaG3VwqTKZ4+rG7i2XG6rfUpSsNFKUoFKUoFQ9s+bTd23u1MqHtnzabu292kRd0pSuzCng6fE94nw8dSajQdPie8T4eOpNcry3ClKVFKUpQKUqPIzFyA1gFU+SDqWcdf8opJtHMnSDu299KyHLOaIvAqACQYkFyEtey9bW51a5Yze5a5sQNANCQer1CsTt/DF8VfqSdmP3SBb7bV8XtHr+46H4tz645f0fR2vT951Pu1fzjjk9jkix8xckA4dQLAnhIp6q27Dxif/f8hXnpwpE7SdRhyn+YMD/Ufl6a9EnS7XBsQWtoDx46GuHsnuPe9H0TjGSfl5b7zp+jP1fHb7UqKWcMnPuC1iMqjTIx4j0gVKr1bNPkKUpUUpSlAqHtnzabu292plQ9s+bTd23u0iLulKV2YU8HT4nvE+HjqTUaDp8T3ifDx1JrleW4UpSopSlKBVFtnbqQyOHjYhEwxLqXACz4p4Tmy8MoQsON7kaVe10aFTclQb5b3AN8jZl9jEkdhNxSIzk/KrDhLhJi2UsELOh4EgElrLdVYgnTmnr0rq+2MKzDLCzM0kY5wdbpLiYod5cnUeOBtxNtbca5xW0IY2IbCRbpJzACIl60djl5uXUkjKP4zc8akQbYwjTpDuQJWlJUGJNJQAS1xoG5r88cdw9icopljMuZsls4RlxkIlKthRk30sQZc5s0Rbyr2BBWN25pJGW1jepH/MeHsTll03YYXclTOLwi2fUvcWy3tfW1d49vKGizxKEmeXdZTmcOjMCzrlAUnnXYE2Jym971X4TlPhXJBwwVAhKWjR7xu8yyHKo5ikQ3I68xuDa5Y4THiaLlbzUtOVOG8rLMLa84PoBozc5rBVuQW4a8a0RFVuz8NDLEkhw8alwrZSkZIK6LqBY26iOHVVlShSlKKUpSgVX8oEzYScE2vE4v2c2rCoe2fNpu7b3aRF2RXFc0rswp4OnxPeJ8PHUmozxSpNMRCzq7KwKtGOESoQQzA3uprney/RpPvw/rrnZdtSpFKj72X6NJ9+H9dN7L9Gk+/D+upqrtIpUfey/RpPvw/rpvZfo0n34f101TaRSo+9l+jSffh/XTey/RpPvw/rpqm30fDqQQUUgkkgqCCSCCSCNSQSL9hNcJhEW1kQWAAsqiwF7AWGgGd7AcMzdprpvZfo0n34f103sv0aT78P66apuDbPiOe8UZz2z3RDnsbjPpzrHtvQbPi/wo9GVh4tPKXyTw4i5seIvpTey/RpPvw/rpvZfo0n34f101Tw+0cYUAKAoHAAAAeoDQV2qPvZfo0n34f103sv0aT78P66aptIpUfey/RpPvw/rpvZfo0n34f101TaRSo+9l+jSffh/XTey/RpPvw/rpqm0ioe2fNpu7b3a+m9l+jSffh/XXxxsc0kToMOwLqVuXisLi1zZibeoU1Ta9pXNqV1Y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554163"/>
            <a:ext cx="1933575" cy="32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0000FF"/>
              </a:buClr>
              <a:buSzPct val="9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00FF"/>
              </a:buClr>
              <a:buSzPct val="12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FFD215"/>
              </a:buClr>
              <a:buSzPct val="10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FFD21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0726" name="Picture 2" descr="C:\Users\preimers\Desktop\Slowmotion_popcor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8486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4" descr="\\arisdyne1\Users\LBailey\BUSINESS DEVELOPMENT\ETHANOL\2012 RFA - National Ethanol Conference Email Blast\handout\pre-cav picture.jpg"/>
          <p:cNvPicPr>
            <a:picLocks noChangeAspect="1" noChangeArrowheads="1"/>
          </p:cNvPicPr>
          <p:nvPr/>
        </p:nvPicPr>
        <p:blipFill>
          <a:blip r:embed="rId5" cstate="print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155892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5" descr="\\arisdyne1\Users\LBailey\BUSINESS DEVELOPMENT\ETHANOL\2012 RFA - National Ethanol Conference Email Blast\handout\post cav picture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14800"/>
            <a:ext cx="15160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16"/>
          <p:cNvSpPr txBox="1">
            <a:spLocks noChangeArrowheads="1"/>
          </p:cNvSpPr>
          <p:nvPr/>
        </p:nvSpPr>
        <p:spPr bwMode="auto">
          <a:xfrm>
            <a:off x="3200400" y="4191000"/>
            <a:ext cx="3733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00FF"/>
              </a:buClr>
              <a:buSzPct val="9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00FF"/>
              </a:buClr>
              <a:buSzPct val="12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FFD215"/>
              </a:buClr>
              <a:buSzPct val="10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FFD21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CFC™ creates low pressure zones, where corn kernel cell wall structure explode (“popcorn effect”) followed by the shock wave, which reduces particle size.</a:t>
            </a:r>
          </a:p>
        </p:txBody>
      </p:sp>
    </p:spTree>
    <p:extLst>
      <p:ext uri="{BB962C8B-B14F-4D97-AF65-F5344CB8AC3E}">
        <p14:creationId xmlns:p14="http://schemas.microsoft.com/office/powerpoint/2010/main" val="114264344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Intro slide">
  <a:themeElements>
    <a:clrScheme name="1_Intro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Intro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ntro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Arisdyne PowerPoint Template">
  <a:themeElements>
    <a:clrScheme name="Arisdyne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sdyne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risdyne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sdyne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sdyne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sdyne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sdyne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sdyne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sdyne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sdyne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sdyne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sdyne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sdyne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sdyne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Divider slide">
  <a:themeElements>
    <a:clrScheme name="2_Divider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ivid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vid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vid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vid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vid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vid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vid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vid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vid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vid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vid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vid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9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risdyne">
  <a:themeElements>
    <a:clrScheme name="Arisdy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sdy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risdy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sdy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sdy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sdy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sdy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sdy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sdy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sdy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sdy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sdy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sdy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sdy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ivider slide">
  <a:themeElements>
    <a:clrScheme name="Divider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vid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ntro slide">
  <a:themeElements>
    <a:clrScheme name="Intro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ro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Arisdyne">
  <a:themeElements>
    <a:clrScheme name="1_Arisdy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risdy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risdy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risdy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risdy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risdy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risdy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risdy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risdy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risdy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risdy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risdy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risdy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risdy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ivider slide">
  <a:themeElements>
    <a:clrScheme name="1_Divider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vid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vid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vid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vid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vid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vid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vid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vid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vid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vid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vid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ArisdynePowerPoint2ndPage</Template>
  <TotalTime>54998</TotalTime>
  <Words>720</Words>
  <Application>Microsoft Office PowerPoint</Application>
  <PresentationFormat>On-screen Show (4:3)</PresentationFormat>
  <Paragraphs>132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25</vt:i4>
      </vt:variant>
    </vt:vector>
  </HeadingPairs>
  <TitlesOfParts>
    <vt:vector size="48" baseType="lpstr">
      <vt:lpstr>Arial</vt:lpstr>
      <vt:lpstr>Calibri</vt:lpstr>
      <vt:lpstr>Courier New</vt:lpstr>
      <vt:lpstr>Wingdings</vt:lpstr>
      <vt:lpstr>1_Default Design</vt:lpstr>
      <vt:lpstr>Arisdyne</vt:lpstr>
      <vt:lpstr>1_Custom Design</vt:lpstr>
      <vt:lpstr>Divider slide</vt:lpstr>
      <vt:lpstr>Intro slide</vt:lpstr>
      <vt:lpstr>2_Default Design</vt:lpstr>
      <vt:lpstr>1_Arisdyne</vt:lpstr>
      <vt:lpstr>2_Custom Design</vt:lpstr>
      <vt:lpstr>1_Divider slide</vt:lpstr>
      <vt:lpstr>1_Intro slide</vt:lpstr>
      <vt:lpstr>3_Default Design</vt:lpstr>
      <vt:lpstr>Arisdyne PowerPoint Template</vt:lpstr>
      <vt:lpstr>3_Custom Design</vt:lpstr>
      <vt:lpstr>2_Divider slide</vt:lpstr>
      <vt:lpstr>4_Default Design</vt:lpstr>
      <vt:lpstr>5_Default Design</vt:lpstr>
      <vt:lpstr>6_Default Design</vt:lpstr>
      <vt:lpstr>7_Default Design</vt:lpstr>
      <vt:lpstr>9_Default Design</vt:lpstr>
      <vt:lpstr>PowerPoint Presentation</vt:lpstr>
      <vt:lpstr>Arisdyne Overview</vt:lpstr>
      <vt:lpstr>PowerPoint Presentation</vt:lpstr>
      <vt:lpstr>Hydrodynamic Cavitation</vt:lpstr>
      <vt:lpstr>Hydrodynamic Cavitation</vt:lpstr>
      <vt:lpstr>CFC™- extreme energy peak</vt:lpstr>
      <vt:lpstr>CFC™- extreme energy peak</vt:lpstr>
      <vt:lpstr>Overview of CFC™ </vt:lpstr>
      <vt:lpstr>PowerPoint Presentation</vt:lpstr>
      <vt:lpstr>Particle Size Reduction</vt:lpstr>
      <vt:lpstr>PowerPoint Presentation</vt:lpstr>
      <vt:lpstr>Current Biosolids Minimization Technologies</vt:lpstr>
      <vt:lpstr>Evaluation of Wet Sludge Disintegration Techniques</vt:lpstr>
      <vt:lpstr>Cavitation  Ultrasound Cavitation</vt:lpstr>
      <vt:lpstr>PowerPoint Presentation</vt:lpstr>
      <vt:lpstr>Cost Comparison / OPEX</vt:lpstr>
      <vt:lpstr>Particle Size – Example WWTP</vt:lpstr>
      <vt:lpstr>Particle Size Shift CFCTM</vt:lpstr>
      <vt:lpstr>Increased Gas Production Over 30 Days</vt:lpstr>
      <vt:lpstr>Conclusion</vt:lpstr>
      <vt:lpstr>Thank you! </vt:lpstr>
      <vt:lpstr>Cavitation Ultrasound Cavitation</vt:lpstr>
      <vt:lpstr>Cavitation  CAVITATION EROSION OF ULTRASONIC PROBES</vt:lpstr>
      <vt:lpstr>Cavitation Uncontrolled Hydrodynamic Cavitation</vt:lpstr>
      <vt:lpstr>Cavitation  Uncontrolled vs. Controlled Hydrodynamic Cavitation</vt:lpstr>
    </vt:vector>
  </TitlesOfParts>
  <Company>Mazzella Lifting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Bailey</dc:creator>
  <cp:lastModifiedBy>Joe Chiarelli</cp:lastModifiedBy>
  <cp:revision>482</cp:revision>
  <cp:lastPrinted>2015-07-15T19:28:51Z</cp:lastPrinted>
  <dcterms:created xsi:type="dcterms:W3CDTF">2008-09-16T14:21:35Z</dcterms:created>
  <dcterms:modified xsi:type="dcterms:W3CDTF">2021-02-18T13:43:16Z</dcterms:modified>
</cp:coreProperties>
</file>